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Override PartName="/customXml/itemProps1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</p:sldMasterIdLst>
  <p:notesMasterIdLst>
    <p:notesMasterId r:id="rId5"/>
  </p:notesMasterIdLst>
  <p:handoutMasterIdLst>
    <p:handoutMasterId r:id="rId20"/>
  </p:handoutMasterIdLst>
  <p:sldIdLst>
    <p:sldId id="12464" r:id="rId4"/>
    <p:sldId id="12497" r:id="rId6"/>
    <p:sldId id="12508" r:id="rId7"/>
    <p:sldId id="12496" r:id="rId8"/>
    <p:sldId id="12502" r:id="rId9"/>
    <p:sldId id="12478" r:id="rId10"/>
    <p:sldId id="12492" r:id="rId11"/>
    <p:sldId id="12484" r:id="rId12"/>
    <p:sldId id="12498" r:id="rId13"/>
    <p:sldId id="12507" r:id="rId14"/>
    <p:sldId id="12499" r:id="rId15"/>
    <p:sldId id="12500" r:id="rId16"/>
    <p:sldId id="12501" r:id="rId17"/>
    <p:sldId id="12521" r:id="rId18"/>
    <p:sldId id="324" r:id="rId19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3" userDrawn="1">
          <p15:clr>
            <a:srgbClr val="A4A3A4"/>
          </p15:clr>
        </p15:guide>
        <p15:guide id="2" pos="38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E9EDF4"/>
    <a:srgbClr val="0973DD"/>
    <a:srgbClr val="60BDD0"/>
    <a:srgbClr val="FCBF65"/>
    <a:srgbClr val="FD9B1E"/>
    <a:srgbClr val="FEF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89134" autoAdjust="0"/>
  </p:normalViewPr>
  <p:slideViewPr>
    <p:cSldViewPr snapToGrid="0" showGuides="1">
      <p:cViewPr varScale="1">
        <p:scale>
          <a:sx n="78" d="100"/>
          <a:sy n="78" d="100"/>
        </p:scale>
        <p:origin x="864" y="77"/>
      </p:cViewPr>
      <p:guideLst>
        <p:guide orient="horz" pos="2483"/>
        <p:guide pos="3847"/>
      </p:guideLst>
    </p:cSldViewPr>
  </p:slideViewPr>
  <p:outlineViewPr>
    <p:cViewPr>
      <p:scale>
        <a:sx n="33" d="100"/>
        <a:sy n="33" d="100"/>
      </p:scale>
      <p:origin x="0" y="-27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5.xml"/><Relationship Id="rId25" Type="http://schemas.openxmlformats.org/officeDocument/2006/relationships/customXml" Target="../customXml/item1.xml"/><Relationship Id="rId24" Type="http://schemas.openxmlformats.org/officeDocument/2006/relationships/customXmlProps" Target="../customXml/itemProps14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7-26T10:53:09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626.000 265.000,'50.000'0.000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00447-6440-4A15-B381-5BFCAE85E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1A7E3-0DCD-4B60-8464-28C18949A4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5BF9B-3EC3-49C6-AC5F-06EBC311FC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1A7E3-0DCD-4B60-8464-28C18949A4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1A7E3-0DCD-4B60-8464-28C18949A4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1A7E3-0DCD-4B60-8464-28C18949A4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1A7E3-0DCD-4B60-8464-28C18949A4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4D772-798E-3949-8AAE-8AB6E4B8BE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326563" y="157163"/>
            <a:ext cx="2701925" cy="603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38" y="3175"/>
            <a:ext cx="1884362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325438" y="157163"/>
            <a:ext cx="2625725" cy="784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-87313"/>
            <a:ext cx="2166937" cy="139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253859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sp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582400" y="6316516"/>
            <a:ext cx="502479" cy="32316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52" y="6255482"/>
            <a:ext cx="1705686" cy="445234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438917" cy="63446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94" y="-114783"/>
            <a:ext cx="1883777" cy="120938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253859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sp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534350" y="6502557"/>
            <a:ext cx="510792" cy="323165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等线" panose="02010600030101010101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52" y="6255482"/>
            <a:ext cx="1705686" cy="445234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438917" cy="63446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883C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441604" y="1174458"/>
            <a:ext cx="11092746" cy="48068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>
                <a:latin typeface="+mn-ea"/>
                <a:ea typeface="+mn-ea"/>
              </a:defRPr>
            </a:lvl1pPr>
            <a:lvl2pPr>
              <a:lnSpc>
                <a:spcPct val="100000"/>
              </a:lnSpc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sz="1600">
                <a:latin typeface="+mn-ea"/>
                <a:ea typeface="+mn-ea"/>
              </a:defRPr>
            </a:lvl3pPr>
            <a:lvl4pPr>
              <a:lnSpc>
                <a:spcPct val="100000"/>
              </a:lnSpc>
              <a:defRPr sz="1400">
                <a:latin typeface="+mn-ea"/>
                <a:ea typeface="+mn-ea"/>
              </a:defRPr>
            </a:lvl4pPr>
            <a:lvl5pPr>
              <a:lnSpc>
                <a:spcPct val="100000"/>
              </a:lnSpc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94" y="-114783"/>
            <a:ext cx="1883777" cy="120938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362" y="6356351"/>
            <a:ext cx="2845276" cy="365125"/>
          </a:xfrm>
          <a:prstGeom prst="rect">
            <a:avLst/>
          </a:prstGeom>
        </p:spPr>
        <p:txBody>
          <a:bodyPr lIns="121944" tIns="60972" rIns="121944" bIns="60972"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561" y="6356351"/>
            <a:ext cx="3860879" cy="365125"/>
          </a:xfrm>
          <a:prstGeom prst="rect">
            <a:avLst/>
          </a:prstGeom>
        </p:spPr>
        <p:txBody>
          <a:bodyPr lIns="121944" tIns="60972" rIns="121944" bIns="60972"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362" y="6356351"/>
            <a:ext cx="2845276" cy="365125"/>
          </a:xfrm>
          <a:prstGeom prst="rect">
            <a:avLst/>
          </a:prstGeom>
        </p:spPr>
        <p:txBody>
          <a:bodyPr vert="horz" wrap="square" lIns="121944" tIns="60972" rIns="121944" bIns="60972" numCol="1" anchor="t" anchorCtr="0" compatLnSpc="1"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fld id="{E94C4770-3EBE-47E7-BA89-2E0ADF477D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253860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spAutoFit/>
          </a:bodyPr>
          <a:lstStyle/>
          <a:p>
            <a:pPr defTabSz="990600" hangingPunct="0"/>
            <a:endParaRPr lang="zh-CN" altLang="en-US" sz="1950">
              <a:solidFill>
                <a:srgbClr val="000000"/>
              </a:solidFill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52" y="6255481"/>
            <a:ext cx="1705687" cy="445235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1604" y="172676"/>
            <a:ext cx="10438917" cy="63446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883C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96" y="-114783"/>
            <a:ext cx="1883777" cy="1209384"/>
          </a:xfrm>
          <a:prstGeom prst="rect">
            <a:avLst/>
          </a:prstGeom>
        </p:spPr>
      </p:pic>
      <p:sp>
        <p:nvSpPr>
          <p:cNvPr id="8" name="幻灯片编号占位符 5"/>
          <p:cNvSpPr txBox="1"/>
          <p:nvPr userDrawn="1"/>
        </p:nvSpPr>
        <p:spPr>
          <a:xfrm>
            <a:off x="9039087" y="6493291"/>
            <a:ext cx="27432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fld id="{96A66F8F-EE58-2048-9F3A-55182B83D0DC}" type="slidenum">
              <a:rPr kumimoji="1" lang="zh-CN" altLang="en-US" sz="1200" smtClean="0">
                <a:solidFill>
                  <a:prstClr val="black">
                    <a:tint val="75000"/>
                  </a:prstClr>
                </a:solidFill>
              </a:rPr>
            </a:fld>
            <a:endParaRPr kumimoji="1" lang="zh-CN" altLang="en-US" sz="120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253860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sp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388797" y="6534835"/>
            <a:ext cx="645779" cy="323165"/>
          </a:xfrm>
        </p:spPr>
        <p:txBody>
          <a:bodyPr/>
          <a:lstStyle>
            <a:lvl1pPr>
              <a:defRPr sz="1335"/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254752" y="6255481"/>
            <a:ext cx="1705687" cy="44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422296" y="-114783"/>
            <a:ext cx="1883777" cy="1209384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04800" y="101600"/>
            <a:ext cx="10515600" cy="6344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253860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sp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388797" y="6534835"/>
            <a:ext cx="645779" cy="323165"/>
          </a:xfrm>
        </p:spPr>
        <p:txBody>
          <a:bodyPr/>
          <a:lstStyle>
            <a:lvl1pPr>
              <a:defRPr sz="1335"/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254752" y="6255481"/>
            <a:ext cx="1705687" cy="44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422296" y="-114783"/>
            <a:ext cx="1883777" cy="1209384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04800" y="101600"/>
            <a:ext cx="10515600" cy="6344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253860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sp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388797" y="6534835"/>
            <a:ext cx="645779" cy="323165"/>
          </a:xfrm>
        </p:spPr>
        <p:txBody>
          <a:bodyPr/>
          <a:lstStyle>
            <a:lvl1pPr>
              <a:defRPr sz="1335"/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254752" y="6255481"/>
            <a:ext cx="1705687" cy="44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422296" y="-114783"/>
            <a:ext cx="1883777" cy="1209384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04800" y="101600"/>
            <a:ext cx="10515600" cy="6344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253860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sp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388797" y="6534835"/>
            <a:ext cx="645779" cy="323165"/>
          </a:xfrm>
        </p:spPr>
        <p:txBody>
          <a:bodyPr/>
          <a:lstStyle>
            <a:lvl1pPr>
              <a:defRPr sz="1335"/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254752" y="6255481"/>
            <a:ext cx="1705687" cy="44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422296" y="-114783"/>
            <a:ext cx="1883777" cy="1209384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04800" y="101600"/>
            <a:ext cx="10515600" cy="6344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16886" y="143267"/>
            <a:ext cx="9222813" cy="584776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268BD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3"/>
          <p:cNvSpPr txBox="1"/>
          <p:nvPr userDrawn="1"/>
        </p:nvSpPr>
        <p:spPr>
          <a:xfrm>
            <a:off x="8953500" y="6438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2A9DA2-A10F-4AFE-A867-EB157CCAAF3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箭头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2600" y="226846"/>
            <a:ext cx="534287" cy="3900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16" y="6234731"/>
            <a:ext cx="1204768" cy="7734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00" y="174322"/>
            <a:ext cx="1457000" cy="4884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5253860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sp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1388797" y="6534835"/>
            <a:ext cx="645779" cy="323165"/>
          </a:xfrm>
        </p:spPr>
        <p:txBody>
          <a:bodyPr/>
          <a:lstStyle>
            <a:lvl1pPr>
              <a:defRPr sz="1335"/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5254752" y="6255481"/>
            <a:ext cx="1705687" cy="445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422296" y="-114783"/>
            <a:ext cx="1883777" cy="1209384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04800" y="101600"/>
            <a:ext cx="10515600" cy="63446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253859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9529" tIns="49529" rIns="49529" bIns="49529" spcCol="38100" anchor="ctr">
            <a:spAutoFit/>
          </a:bodyPr>
          <a:lstStyle/>
          <a:p>
            <a:pPr defTabSz="9906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50">
              <a:solidFill>
                <a:srgbClr val="000000"/>
              </a:solidFill>
              <a:latin typeface="+mn-lt"/>
              <a:ea typeface="+mn-ea"/>
              <a:sym typeface="Calibri" panose="020F0502020204030204"/>
            </a:endParaRPr>
          </a:p>
        </p:txBody>
      </p:sp>
      <p:pic>
        <p:nvPicPr>
          <p:cNvPr id="5" name="图片 7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6254750"/>
            <a:ext cx="17065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38" y="-114300"/>
            <a:ext cx="1884362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515600" cy="63446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883C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幻灯片编号占位符 5"/>
          <p:cNvSpPr txBox="1"/>
          <p:nvPr userDrawn="1"/>
        </p:nvSpPr>
        <p:spPr>
          <a:xfrm>
            <a:off x="917617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1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C5AAA5B-D3F5-4AC7-827D-4B6794E5C75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51" y="0"/>
            <a:ext cx="9840383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831647" y="6423126"/>
            <a:ext cx="1630574" cy="215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Char char="•"/>
              <a:defRPr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5D938B-DEFB-4000-952F-F59856A8315C}" type="slidenum">
              <a:rPr lang="zh-CN" altLang="en-US"/>
            </a:fld>
            <a:endParaRPr lang="en-US" altLang="zh-CN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0" y="541742"/>
            <a:ext cx="9477641" cy="324305"/>
            <a:chOff x="0" y="541867"/>
            <a:chExt cx="9476407" cy="324380"/>
          </a:xfrm>
        </p:grpSpPr>
        <p:cxnSp>
          <p:nvCxnSpPr>
            <p:cNvPr id="5" name="直接连接符 4"/>
            <p:cNvCxnSpPr/>
            <p:nvPr/>
          </p:nvCxnSpPr>
          <p:spPr bwMode="auto">
            <a:xfrm>
              <a:off x="0" y="711201"/>
              <a:ext cx="9476407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菱形 5"/>
            <p:cNvSpPr/>
            <p:nvPr/>
          </p:nvSpPr>
          <p:spPr bwMode="auto">
            <a:xfrm>
              <a:off x="12212" y="541867"/>
              <a:ext cx="330688" cy="324380"/>
            </a:xfrm>
            <a:prstGeom prst="diamond">
              <a:avLst/>
            </a:prstGeom>
            <a:solidFill>
              <a:srgbClr val="3188BD"/>
            </a:solidFill>
            <a:ln w="9525" cmpd="sng">
              <a:solidFill>
                <a:srgbClr val="3188BD"/>
              </a:solidFill>
              <a:round/>
            </a:ln>
          </p:spPr>
          <p:txBody>
            <a:bodyPr lIns="121865" tIns="60932" rIns="121865" bIns="60932" rtlCol="0" anchor="ctr"/>
            <a:lstStyle/>
            <a:p>
              <a:pPr algn="ctr" defTabSz="913765">
                <a:lnSpc>
                  <a:spcPct val="90000"/>
                </a:lnSpc>
                <a:spcBef>
                  <a:spcPts val="1335"/>
                </a:spcBef>
              </a:pPr>
              <a:endPara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t="5818" b="5769"/>
          <a:stretch>
            <a:fillRect/>
          </a:stretch>
        </p:blipFill>
        <p:spPr>
          <a:xfrm>
            <a:off x="0" y="125506"/>
            <a:ext cx="12183634" cy="67324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40553" b="-221"/>
          <a:stretch>
            <a:fillRect/>
          </a:stretch>
        </p:blipFill>
        <p:spPr bwMode="auto">
          <a:xfrm>
            <a:off x="6605588" y="2747963"/>
            <a:ext cx="5586412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38" y="3175"/>
            <a:ext cx="1884362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9525"/>
            <a:ext cx="1876425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仅标题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59" y="122216"/>
            <a:ext cx="10314711" cy="658085"/>
          </a:xfrm>
        </p:spPr>
        <p:txBody>
          <a:bodyPr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4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359" y="807730"/>
            <a:ext cx="11520001" cy="67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94" y="15229"/>
            <a:ext cx="1367118" cy="877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 bwMode="auto">
          <a:xfrm>
            <a:off x="209551" y="709613"/>
            <a:ext cx="11711516" cy="0"/>
          </a:xfrm>
          <a:prstGeom prst="line">
            <a:avLst/>
          </a:prstGeom>
          <a:ln>
            <a:solidFill>
              <a:srgbClr val="FF9933"/>
            </a:solidFill>
            <a:headEnd type="none" w="med" len="med"/>
            <a:tailEnd type="none" w="lg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16749" y="56896"/>
            <a:ext cx="10122067" cy="606224"/>
          </a:xfrm>
          <a:prstGeom prst="rect">
            <a:avLst/>
          </a:prstGeom>
          <a:noFill/>
        </p:spPr>
        <p:txBody>
          <a:bodyPr lIns="68580" tIns="34290" rIns="68580" bIns="34290" anchor="ctr"/>
          <a:lstStyle>
            <a:lvl1pPr>
              <a:defRPr b="1">
                <a:solidFill>
                  <a:srgbClr val="C000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83644" y="88903"/>
            <a:ext cx="9646236" cy="575129"/>
          </a:xfrm>
          <a:prstGeom prst="roundRect">
            <a:avLst>
              <a:gd name="adj" fmla="val 16667"/>
            </a:avLst>
          </a:prstGeom>
        </p:spPr>
        <p:txBody>
          <a:bodyPr/>
          <a:lstStyle>
            <a:lvl1pPr>
              <a:defRPr sz="2265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页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15237" y="202458"/>
            <a:ext cx="11666092" cy="829081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no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9071"/>
            <a:ext cx="2166324" cy="1390780"/>
          </a:xfrm>
          <a:prstGeom prst="rect">
            <a:avLst/>
          </a:prstGeom>
        </p:spPr>
      </p:pic>
      <p:sp>
        <p:nvSpPr>
          <p:cNvPr id="11" name="文本占位符 22"/>
          <p:cNvSpPr>
            <a:spLocks noGrp="1"/>
          </p:cNvSpPr>
          <p:nvPr>
            <p:ph type="body" sz="quarter" idx="10"/>
          </p:nvPr>
        </p:nvSpPr>
        <p:spPr>
          <a:xfrm>
            <a:off x="1223876" y="2756230"/>
            <a:ext cx="9744253" cy="12488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27"/>
          <p:cNvSpPr>
            <a:spLocks noGrp="1"/>
          </p:cNvSpPr>
          <p:nvPr>
            <p:ph type="body" sz="quarter" idx="12"/>
          </p:nvPr>
        </p:nvSpPr>
        <p:spPr>
          <a:xfrm>
            <a:off x="3023789" y="4005043"/>
            <a:ext cx="6144427" cy="4810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718" y="99769"/>
            <a:ext cx="1883777" cy="120938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7" t="40553" b="-221"/>
          <a:stretch>
            <a:fillRect/>
          </a:stretch>
        </p:blipFill>
        <p:spPr>
          <a:xfrm>
            <a:off x="6605285" y="2747464"/>
            <a:ext cx="5586715" cy="4110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037" y="427608"/>
            <a:ext cx="973948" cy="596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3" y="219223"/>
            <a:ext cx="2114308" cy="922367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14" name="标题占位符 1"/>
          <p:cNvSpPr>
            <a:spLocks noGrp="1"/>
          </p:cNvSpPr>
          <p:nvPr>
            <p:ph type="title"/>
          </p:nvPr>
        </p:nvSpPr>
        <p:spPr>
          <a:xfrm>
            <a:off x="239349" y="260648"/>
            <a:ext cx="10515600" cy="482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5" name="文本占位符 2"/>
          <p:cNvSpPr>
            <a:spLocks noGrp="1"/>
          </p:cNvSpPr>
          <p:nvPr>
            <p:ph idx="1" hasCustomPrompt="1"/>
          </p:nvPr>
        </p:nvSpPr>
        <p:spPr>
          <a:xfrm>
            <a:off x="838200" y="1028734"/>
            <a:ext cx="10515600" cy="51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/>
          <a:srcRect l="7219" t="14132" r="6197" b="7877"/>
          <a:stretch>
            <a:fillRect/>
          </a:stretch>
        </p:blipFill>
        <p:spPr>
          <a:xfrm>
            <a:off x="10320470" y="201533"/>
            <a:ext cx="1547681" cy="59864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58" y="6301347"/>
            <a:ext cx="1672685" cy="436620"/>
          </a:xfrm>
          <a:prstGeom prst="rect">
            <a:avLst/>
          </a:prstGeom>
        </p:spPr>
      </p:pic>
      <p:pic>
        <p:nvPicPr>
          <p:cNvPr id="19" name="图片 24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6404994"/>
            <a:ext cx="2243240" cy="42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1"/>
          <p:cNvCxnSpPr>
            <a:cxnSpLocks noChangeShapeType="1"/>
          </p:cNvCxnSpPr>
          <p:nvPr userDrawn="1"/>
        </p:nvCxnSpPr>
        <p:spPr bwMode="auto">
          <a:xfrm>
            <a:off x="258627" y="708025"/>
            <a:ext cx="11674746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图片 10" descr="电信logo.gi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t="21133" r="49516" b="56775"/>
          <a:stretch>
            <a:fillRect/>
          </a:stretch>
        </p:blipFill>
        <p:spPr bwMode="auto">
          <a:xfrm>
            <a:off x="10256973" y="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8"/>
          <p:cNvSpPr txBox="1">
            <a:spLocks noChangeArrowheads="1"/>
          </p:cNvSpPr>
          <p:nvPr userDrawn="1"/>
        </p:nvSpPr>
        <p:spPr bwMode="auto">
          <a:xfrm>
            <a:off x="323853" y="6542093"/>
            <a:ext cx="253206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中国电信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上海公司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DocNo"/>
          <p:cNvSpPr>
            <a:spLocks noChangeArrowheads="1"/>
          </p:cNvSpPr>
          <p:nvPr userDrawn="1"/>
        </p:nvSpPr>
        <p:spPr bwMode="auto">
          <a:xfrm>
            <a:off x="10930840" y="6533296"/>
            <a:ext cx="558535" cy="316574"/>
          </a:xfrm>
          <a:prstGeom prst="rect">
            <a:avLst/>
          </a:prstGeom>
          <a:noFill/>
          <a:ln>
            <a:noFill/>
          </a:ln>
        </p:spPr>
        <p:txBody>
          <a:bodyPr wrap="none" lIns="101941" tIns="50076" rIns="101941" bIns="50076">
            <a:spAutoFit/>
          </a:bodyPr>
          <a:lstStyle>
            <a:lvl1pPr defTabSz="1028700">
              <a:defRPr>
                <a:solidFill>
                  <a:schemeClr val="tx1"/>
                </a:solidFill>
                <a:latin typeface="Verdana" panose="020B0604030504040204" charset="0"/>
                <a:ea typeface="宋体" panose="02010600030101010101" pitchFamily="2" charset="-122"/>
              </a:defRPr>
            </a:lvl1pPr>
            <a:lvl2pPr marL="742950" indent="-285750" defTabSz="1028700">
              <a:defRPr>
                <a:solidFill>
                  <a:schemeClr val="tx1"/>
                </a:solidFill>
                <a:latin typeface="Verdana" panose="020B0604030504040204" charset="0"/>
                <a:ea typeface="宋体" panose="02010600030101010101" pitchFamily="2" charset="-122"/>
              </a:defRPr>
            </a:lvl2pPr>
            <a:lvl3pPr marL="1143000" indent="-228600" defTabSz="1028700">
              <a:defRPr>
                <a:solidFill>
                  <a:schemeClr val="tx1"/>
                </a:solidFill>
                <a:latin typeface="Verdana" panose="020B0604030504040204" charset="0"/>
                <a:ea typeface="宋体" panose="02010600030101010101" pitchFamily="2" charset="-122"/>
              </a:defRPr>
            </a:lvl3pPr>
            <a:lvl4pPr marL="1600200" indent="-228600" defTabSz="1028700">
              <a:defRPr>
                <a:solidFill>
                  <a:schemeClr val="tx1"/>
                </a:solidFill>
                <a:latin typeface="Verdana" panose="020B0604030504040204" charset="0"/>
                <a:ea typeface="宋体" panose="02010600030101010101" pitchFamily="2" charset="-122"/>
              </a:defRPr>
            </a:lvl4pPr>
            <a:lvl5pPr marL="2057400" indent="-228600" defTabSz="1028700">
              <a:defRPr>
                <a:solidFill>
                  <a:schemeClr val="tx1"/>
                </a:solidFill>
                <a:latin typeface="Verdana" panose="020B0604030504040204" charset="0"/>
                <a:ea typeface="宋体" panose="02010600030101010101" pitchFamily="2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charset="0"/>
                <a:ea typeface="宋体" panose="02010600030101010101" pitchFamily="2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charset="0"/>
                <a:ea typeface="宋体" panose="02010600030101010101" pitchFamily="2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charset="0"/>
                <a:ea typeface="宋体" panose="02010600030101010101" pitchFamily="2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fld id="{B5CD5E24-44EA-4741-846D-DFDB99C967C7}" type="slidenum"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253859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9529" tIns="49529" rIns="49529" bIns="49529" spcCol="38100" anchor="ctr">
            <a:spAutoFit/>
          </a:bodyPr>
          <a:lstStyle/>
          <a:p>
            <a:pPr defTabSz="9906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50">
              <a:solidFill>
                <a:srgbClr val="000000"/>
              </a:solidFill>
              <a:latin typeface="+mn-lt"/>
              <a:ea typeface="+mn-ea"/>
              <a:sym typeface="Calibri" panose="020F0502020204030204"/>
            </a:endParaRPr>
          </a:p>
        </p:txBody>
      </p:sp>
      <p:pic>
        <p:nvPicPr>
          <p:cNvPr id="5" name="图片 7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6254750"/>
            <a:ext cx="17065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38" y="-114300"/>
            <a:ext cx="1884362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515600" cy="63446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883C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幻灯片编号占位符 5"/>
          <p:cNvSpPr txBox="1"/>
          <p:nvPr userDrawn="1"/>
        </p:nvSpPr>
        <p:spPr>
          <a:xfrm>
            <a:off x="917617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1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C5AAA5B-D3F5-4AC7-827D-4B6794E5C75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263" y="282575"/>
            <a:ext cx="1079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幻灯片编号占位符 5"/>
          <p:cNvSpPr txBox="1"/>
          <p:nvPr userDrawn="1"/>
        </p:nvSpPr>
        <p:spPr>
          <a:xfrm>
            <a:off x="9176173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1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C5AAA5B-D3F5-4AC7-827D-4B6794E5C75D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75F33-1D7E-4459-AF34-227B86C0AFE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 0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9326853" y="157772"/>
            <a:ext cx="2701636" cy="60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325925" y="157772"/>
            <a:ext cx="2625505" cy="783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-52289"/>
            <a:ext cx="1875248" cy="12039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94" y="-114783"/>
            <a:ext cx="1883777" cy="120938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2004053"/>
            <a:ext cx="10515600" cy="1325563"/>
          </a:xfrm>
          <a:noFill/>
          <a:ln w="9525">
            <a:solidFill>
              <a:srgbClr val="00479D"/>
            </a:solidFill>
            <a:prstDash val="dash"/>
            <a:miter lim="800000"/>
          </a:ln>
        </p:spPr>
        <p:txBody>
          <a:bodyPr lIns="81935" tIns="40967" rIns="81935" bIns="40967" anchor="ctr"/>
          <a:lstStyle>
            <a:lvl1pPr>
              <a:defRPr lang="zh-CN" altLang="en-US" sz="3600" b="1">
                <a:solidFill>
                  <a:srgbClr val="0047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ea"/>
              </a:defRPr>
            </a:lvl1pPr>
          </a:lstStyle>
          <a:p>
            <a:pPr marL="0" lvl="0" algn="ctr">
              <a:lnSpc>
                <a:spcPct val="150000"/>
              </a:lnSpc>
            </a:pPr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3859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9529" tIns="49529" rIns="49529" bIns="49529" spcCol="38100" anchor="ctr">
            <a:spAutoFit/>
          </a:bodyPr>
          <a:lstStyle/>
          <a:p>
            <a:pPr defTabSz="989965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50" noProof="1">
              <a:solidFill>
                <a:srgbClr val="000000"/>
              </a:solidFill>
              <a:latin typeface="+mn-lt"/>
              <a:ea typeface="+mn-ea"/>
              <a:sym typeface="Calibri" panose="020F0502020204030204"/>
            </a:endParaRPr>
          </a:p>
        </p:txBody>
      </p:sp>
      <p:pic>
        <p:nvPicPr>
          <p:cNvPr id="5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6254750"/>
            <a:ext cx="17065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38" y="3176"/>
            <a:ext cx="1451614" cy="93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515600" cy="634469"/>
          </a:xfrm>
        </p:spPr>
        <p:txBody>
          <a:bodyPr>
            <a:norm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795338" y="1401763"/>
            <a:ext cx="8459787" cy="429895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285742" y="6315869"/>
            <a:ext cx="758212" cy="323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44A71-4164-4E07-B80F-76DE74298B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两栏内容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3860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9529" tIns="49529" rIns="49529" bIns="49529" spcCol="38100" anchor="ctr">
            <a:spAutoFit/>
          </a:bodyPr>
          <a:lstStyle/>
          <a:p>
            <a:pPr defTabSz="989965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50" noProof="1">
              <a:solidFill>
                <a:srgbClr val="000000"/>
              </a:solidFill>
              <a:latin typeface="+mn-lt"/>
              <a:ea typeface="+mn-ea"/>
              <a:sym typeface="Calibri" panose="020F0502020204030204"/>
            </a:endParaRPr>
          </a:p>
        </p:txBody>
      </p:sp>
      <p:pic>
        <p:nvPicPr>
          <p:cNvPr id="5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6254751"/>
            <a:ext cx="17065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38" y="3177"/>
            <a:ext cx="1451615" cy="93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1604" y="172676"/>
            <a:ext cx="10515600" cy="634469"/>
          </a:xfrm>
        </p:spPr>
        <p:txBody>
          <a:bodyPr>
            <a:norm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795339" y="1401763"/>
            <a:ext cx="8459787" cy="429895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717800" y="6316212"/>
            <a:ext cx="326155" cy="3231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44A71-4164-4E07-B80F-76DE74298B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3860" y="6356184"/>
            <a:ext cx="1645029" cy="4002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9529" tIns="49529" rIns="49529" bIns="49529" spcCol="38100" anchor="ctr">
            <a:spAutoFit/>
          </a:bodyPr>
          <a:lstStyle/>
          <a:p>
            <a:pPr defTabSz="989965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50" noProof="1">
              <a:solidFill>
                <a:srgbClr val="000000"/>
              </a:solidFill>
              <a:latin typeface="+mn-lt"/>
              <a:ea typeface="+mn-ea"/>
              <a:sym typeface="Calibri" panose="020F0502020204030204"/>
            </a:endParaRPr>
          </a:p>
        </p:txBody>
      </p:sp>
      <p:pic>
        <p:nvPicPr>
          <p:cNvPr id="5" name="图片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6254751"/>
            <a:ext cx="17065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005" y="25137"/>
            <a:ext cx="1447996" cy="92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1604" y="172676"/>
            <a:ext cx="10515600" cy="634469"/>
          </a:xfrm>
        </p:spPr>
        <p:txBody>
          <a:bodyPr>
            <a:norm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795339" y="1401763"/>
            <a:ext cx="8459787" cy="429895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  <a:p>
            <a:pPr lvl="2"/>
            <a:r>
              <a:rPr lang="zh-CN" altLang="en-US" noProof="1"/>
              <a:t>三级</a:t>
            </a:r>
            <a:endParaRPr lang="zh-CN" altLang="en-US" noProof="1"/>
          </a:p>
          <a:p>
            <a:pPr lvl="3"/>
            <a:r>
              <a:rPr lang="zh-CN" altLang="en-US" noProof="1"/>
              <a:t>四级</a:t>
            </a:r>
            <a:endParaRPr lang="zh-CN" altLang="en-US" noProof="1"/>
          </a:p>
          <a:p>
            <a:pPr lvl="4"/>
            <a:r>
              <a:rPr lang="zh-CN" altLang="en-US" noProof="1"/>
              <a:t>五级</a:t>
            </a:r>
            <a:endParaRPr lang="zh-CN" altLang="en-US" noProof="1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285743" y="6315869"/>
            <a:ext cx="758212" cy="3238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44A71-4164-4E07-B80F-76DE74298B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400" eaLnBrk="1" fontAlgn="auto" hangingPunct="1">
              <a:spcBef>
                <a:spcPts val="0"/>
              </a:spcBef>
              <a:spcAft>
                <a:spcPts val="0"/>
              </a:spcAft>
              <a:defRPr kumimoji="1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5AAA5B-D3F5-4AC7-827D-4B6794E5C75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913130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7330" indent="-227330" algn="l" defTabSz="91313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313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7330" algn="l" defTabSz="91313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7330" algn="l" defTabSz="91313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7330" algn="l" defTabSz="91313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7F443-CEF0-44E7-AFB9-7233B7ED0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64B1D-C043-46DA-B9DF-E25E00435F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9.xml"/><Relationship Id="rId3" Type="http://schemas.openxmlformats.org/officeDocument/2006/relationships/tags" Target="../tags/tag1.xml"/><Relationship Id="rId2" Type="http://schemas.openxmlformats.org/officeDocument/2006/relationships/image" Target="../media/image35.png"/><Relationship Id="rId1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37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7" Type="http://schemas.openxmlformats.org/officeDocument/2006/relationships/slideLayout" Target="../slideLayouts/slideLayout39.xml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tags" Target="../tags/tag12.xml"/><Relationship Id="rId13" Type="http://schemas.openxmlformats.org/officeDocument/2006/relationships/image" Target="../media/image40.png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文本框 1"/>
          <p:cNvSpPr txBox="1"/>
          <p:nvPr/>
        </p:nvSpPr>
        <p:spPr>
          <a:xfrm>
            <a:off x="356515" y="2131418"/>
            <a:ext cx="11541397" cy="1069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defTabSz="342265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48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商继通产品介绍   </a:t>
            </a:r>
            <a:endParaRPr lang="zh-CN" altLang="en-US" sz="4800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45067" y="3652397"/>
            <a:ext cx="106002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10120" y="3955312"/>
            <a:ext cx="6335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中国电信股份有限公司上海号百智慧商务部</a:t>
            </a:r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algn="ctr"/>
            <a:endParaRPr lang="en-US" altLang="zh-CN" sz="20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algn="ctr"/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2022</a:t>
            </a: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年</a:t>
            </a:r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10</a:t>
            </a:r>
            <a:r>
              <a:rPr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月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rgbClr val="0973DD"/>
                </a:solidFill>
                <a:cs typeface="+mn-cs"/>
              </a:rPr>
              <a:t>FAQ</a:t>
            </a:r>
            <a:endParaRPr lang="zh-CN" altLang="en-US" sz="2400" dirty="0">
              <a:solidFill>
                <a:srgbClr val="0973DD"/>
              </a:solidFill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1604" y="1216259"/>
            <a:ext cx="10515600" cy="5244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zh-CN" altLang="zh-CN" sz="1800" b="1" kern="0" dirty="0">
                <a:solidFill>
                  <a:srgbClr val="0973D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商继通码号资源</a:t>
            </a:r>
            <a:r>
              <a:rPr lang="zh-CN" altLang="en-US" sz="1800" b="1" kern="0" dirty="0">
                <a:solidFill>
                  <a:srgbClr val="0973D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？</a:t>
            </a:r>
            <a:endParaRPr lang="zh-CN" altLang="zh-CN" sz="1800" kern="100" dirty="0">
              <a:solidFill>
                <a:srgbClr val="0973D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答：商继通无固定号码段，使用上海电信直线号码库中的号码；如需连续号码，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由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区局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/BD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客户经理发起售前方案支撑需求，对口的客响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政支返回售前方案，在方案中明确连续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DID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号码段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zh-CN" altLang="zh-CN" sz="1800" b="1" kern="0" dirty="0">
                <a:solidFill>
                  <a:srgbClr val="0973D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是否支持承诺消费？</a:t>
            </a:r>
            <a:endParaRPr lang="zh-CN" altLang="zh-CN" sz="1800" kern="100" dirty="0">
              <a:solidFill>
                <a:srgbClr val="0973D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答：支持，可通过账户级合同配置实现。账户级合同由</a:t>
            </a:r>
            <a:r>
              <a:rPr lang="zh-CN" altLang="en-US" sz="18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销售单位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自行申请。</a:t>
            </a:r>
            <a:endParaRPr lang="en-US" altLang="zh-CN" sz="1800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zh-CN" altLang="zh-CN" sz="1800" b="1" kern="0" dirty="0">
                <a:solidFill>
                  <a:srgbClr val="0973DD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是否可拨打国际长途？</a:t>
            </a:r>
            <a:endParaRPr lang="zh-CN" altLang="zh-CN" sz="1800" kern="100" dirty="0">
              <a:solidFill>
                <a:srgbClr val="0973DD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答：国际长途默认关闭，需要开通在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CRM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上受理</a:t>
            </a:r>
            <a:r>
              <a:rPr lang="zh-CN" altLang="zh-CN" sz="18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r>
              <a:rPr lang="zh-CN" altLang="en-US" sz="18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受理成功后</a:t>
            </a:r>
            <a:r>
              <a:rPr lang="zh-CN" altLang="zh-CN" sz="18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默认</a:t>
            </a:r>
            <a:r>
              <a:rPr lang="zh-CN" altLang="en-US" sz="18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开通</a:t>
            </a:r>
            <a:r>
              <a:rPr lang="zh-CN" altLang="zh-CN" sz="18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国际</a:t>
            </a:r>
            <a:r>
              <a:rPr lang="zh-CN" altLang="en-US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低</a:t>
            </a:r>
            <a:r>
              <a:rPr lang="zh-CN" altLang="zh-CN" sz="18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结算地区</a:t>
            </a:r>
            <a:r>
              <a:rPr lang="zh-CN" altLang="en-US" kern="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；</a:t>
            </a:r>
            <a:r>
              <a:rPr lang="zh-CN" altLang="zh-CN" sz="1800" kern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高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结算地区按需开通，客户经理发邮件给号百明确需求，审核后开通。</a:t>
            </a:r>
            <a:endParaRPr lang="en-US" altLang="zh-CN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zh-CN" altLang="zh-CN" sz="1800" b="1" kern="0" dirty="0">
                <a:solidFill>
                  <a:srgbClr val="0973DD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是否可实现短号外显功能？</a:t>
            </a:r>
            <a:endParaRPr lang="zh-CN" altLang="zh-CN" sz="1800" kern="100" dirty="0">
              <a:solidFill>
                <a:srgbClr val="0973DD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r>
              <a:rPr lang="zh-CN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答：可通过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CRM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特服号外显进行下单。其中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400/95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外显，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CRM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可直接受理此子产品功能；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96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外显需要向政企、网运提出申请，一事一议审批。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0973DD"/>
                </a:solidFill>
                <a:cs typeface="+mn-cs"/>
              </a:rPr>
              <a:t>案例一</a:t>
            </a:r>
            <a:endParaRPr lang="zh-CN" altLang="en-US" sz="2400" dirty="0">
              <a:solidFill>
                <a:srgbClr val="0973DD"/>
              </a:solidFill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6166" y="1313512"/>
            <a:ext cx="3949718" cy="238468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10"/>
          <p:cNvGrpSpPr/>
          <p:nvPr/>
        </p:nvGrpSpPr>
        <p:grpSpPr bwMode="auto">
          <a:xfrm>
            <a:off x="5331880" y="1159197"/>
            <a:ext cx="777014" cy="782357"/>
            <a:chOff x="2442709" y="2970589"/>
            <a:chExt cx="725804" cy="730150"/>
          </a:xfrm>
        </p:grpSpPr>
        <p:sp>
          <p:nvSpPr>
            <p:cNvPr id="5" name="Oval 1127"/>
            <p:cNvSpPr>
              <a:spLocks noChangeArrowheads="1"/>
            </p:cNvSpPr>
            <p:nvPr/>
          </p:nvSpPr>
          <p:spPr bwMode="auto">
            <a:xfrm>
              <a:off x="2442709" y="2970589"/>
              <a:ext cx="725804" cy="730150"/>
            </a:xfrm>
            <a:prstGeom prst="ellipse">
              <a:avLst/>
            </a:prstGeom>
            <a:solidFill>
              <a:srgbClr val="0973DD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1"/>
            <p:cNvSpPr>
              <a:spLocks noEditPoints="1"/>
            </p:cNvSpPr>
            <p:nvPr/>
          </p:nvSpPr>
          <p:spPr bwMode="auto">
            <a:xfrm>
              <a:off x="2557685" y="3114560"/>
              <a:ext cx="502203" cy="415693"/>
            </a:xfrm>
            <a:custGeom>
              <a:avLst/>
              <a:gdLst>
                <a:gd name="T0" fmla="*/ 454957 w 287"/>
                <a:gd name="T1" fmla="*/ 136810 h 237"/>
                <a:gd name="T2" fmla="*/ 426960 w 287"/>
                <a:gd name="T3" fmla="*/ 164874 h 237"/>
                <a:gd name="T4" fmla="*/ 454957 w 287"/>
                <a:gd name="T5" fmla="*/ 194692 h 237"/>
                <a:gd name="T6" fmla="*/ 484705 w 287"/>
                <a:gd name="T7" fmla="*/ 164874 h 237"/>
                <a:gd name="T8" fmla="*/ 454957 w 287"/>
                <a:gd name="T9" fmla="*/ 136810 h 237"/>
                <a:gd name="T10" fmla="*/ 47246 w 287"/>
                <a:gd name="T11" fmla="*/ 136810 h 237"/>
                <a:gd name="T12" fmla="*/ 19248 w 287"/>
                <a:gd name="T13" fmla="*/ 164874 h 237"/>
                <a:gd name="T14" fmla="*/ 47246 w 287"/>
                <a:gd name="T15" fmla="*/ 194692 h 237"/>
                <a:gd name="T16" fmla="*/ 75243 w 287"/>
                <a:gd name="T17" fmla="*/ 164874 h 237"/>
                <a:gd name="T18" fmla="*/ 47246 w 287"/>
                <a:gd name="T19" fmla="*/ 136810 h 237"/>
                <a:gd name="T20" fmla="*/ 370965 w 287"/>
                <a:gd name="T21" fmla="*/ 85945 h 237"/>
                <a:gd name="T22" fmla="*/ 328969 w 287"/>
                <a:gd name="T23" fmla="*/ 128040 h 237"/>
                <a:gd name="T24" fmla="*/ 370965 w 287"/>
                <a:gd name="T25" fmla="*/ 170136 h 237"/>
                <a:gd name="T26" fmla="*/ 412961 w 287"/>
                <a:gd name="T27" fmla="*/ 128040 h 237"/>
                <a:gd name="T28" fmla="*/ 370965 w 287"/>
                <a:gd name="T29" fmla="*/ 85945 h 237"/>
                <a:gd name="T30" fmla="*/ 502203 w 287"/>
                <a:gd name="T31" fmla="*/ 343780 h 237"/>
                <a:gd name="T32" fmla="*/ 453208 w 287"/>
                <a:gd name="T33" fmla="*/ 343780 h 237"/>
                <a:gd name="T34" fmla="*/ 453208 w 287"/>
                <a:gd name="T35" fmla="*/ 254327 h 237"/>
                <a:gd name="T36" fmla="*/ 442709 w 287"/>
                <a:gd name="T37" fmla="*/ 212231 h 237"/>
                <a:gd name="T38" fmla="*/ 454957 w 287"/>
                <a:gd name="T39" fmla="*/ 210477 h 237"/>
                <a:gd name="T40" fmla="*/ 502203 w 287"/>
                <a:gd name="T41" fmla="*/ 257835 h 237"/>
                <a:gd name="T42" fmla="*/ 502203 w 287"/>
                <a:gd name="T43" fmla="*/ 343780 h 237"/>
                <a:gd name="T44" fmla="*/ 131238 w 287"/>
                <a:gd name="T45" fmla="*/ 85945 h 237"/>
                <a:gd name="T46" fmla="*/ 89242 w 287"/>
                <a:gd name="T47" fmla="*/ 128040 h 237"/>
                <a:gd name="T48" fmla="*/ 131238 w 287"/>
                <a:gd name="T49" fmla="*/ 170136 h 237"/>
                <a:gd name="T50" fmla="*/ 173234 w 287"/>
                <a:gd name="T51" fmla="*/ 128040 h 237"/>
                <a:gd name="T52" fmla="*/ 131238 w 287"/>
                <a:gd name="T53" fmla="*/ 85945 h 237"/>
                <a:gd name="T54" fmla="*/ 47246 w 287"/>
                <a:gd name="T55" fmla="*/ 210477 h 237"/>
                <a:gd name="T56" fmla="*/ 59494 w 287"/>
                <a:gd name="T57" fmla="*/ 212231 h 237"/>
                <a:gd name="T58" fmla="*/ 48995 w 287"/>
                <a:gd name="T59" fmla="*/ 254327 h 237"/>
                <a:gd name="T60" fmla="*/ 48995 w 287"/>
                <a:gd name="T61" fmla="*/ 343780 h 237"/>
                <a:gd name="T62" fmla="*/ 0 w 287"/>
                <a:gd name="T63" fmla="*/ 343780 h 237"/>
                <a:gd name="T64" fmla="*/ 0 w 287"/>
                <a:gd name="T65" fmla="*/ 257835 h 237"/>
                <a:gd name="T66" fmla="*/ 47246 w 287"/>
                <a:gd name="T67" fmla="*/ 210477 h 237"/>
                <a:gd name="T68" fmla="*/ 251976 w 287"/>
                <a:gd name="T69" fmla="*/ 0 h 237"/>
                <a:gd name="T70" fmla="*/ 188982 w 287"/>
                <a:gd name="T71" fmla="*/ 63143 h 237"/>
                <a:gd name="T72" fmla="*/ 251976 w 287"/>
                <a:gd name="T73" fmla="*/ 126286 h 237"/>
                <a:gd name="T74" fmla="*/ 313221 w 287"/>
                <a:gd name="T75" fmla="*/ 63143 h 237"/>
                <a:gd name="T76" fmla="*/ 251976 w 287"/>
                <a:gd name="T77" fmla="*/ 0 h 237"/>
                <a:gd name="T78" fmla="*/ 439209 w 287"/>
                <a:gd name="T79" fmla="*/ 375351 h 237"/>
                <a:gd name="T80" fmla="*/ 363966 w 287"/>
                <a:gd name="T81" fmla="*/ 375351 h 237"/>
                <a:gd name="T82" fmla="*/ 363966 w 287"/>
                <a:gd name="T83" fmla="*/ 240295 h 237"/>
                <a:gd name="T84" fmla="*/ 351717 w 287"/>
                <a:gd name="T85" fmla="*/ 189430 h 237"/>
                <a:gd name="T86" fmla="*/ 370965 w 287"/>
                <a:gd name="T87" fmla="*/ 185922 h 237"/>
                <a:gd name="T88" fmla="*/ 439209 w 287"/>
                <a:gd name="T89" fmla="*/ 254327 h 237"/>
                <a:gd name="T90" fmla="*/ 439209 w 287"/>
                <a:gd name="T91" fmla="*/ 375351 h 237"/>
                <a:gd name="T92" fmla="*/ 138237 w 287"/>
                <a:gd name="T93" fmla="*/ 240295 h 237"/>
                <a:gd name="T94" fmla="*/ 138237 w 287"/>
                <a:gd name="T95" fmla="*/ 375351 h 237"/>
                <a:gd name="T96" fmla="*/ 64744 w 287"/>
                <a:gd name="T97" fmla="*/ 375351 h 237"/>
                <a:gd name="T98" fmla="*/ 64744 w 287"/>
                <a:gd name="T99" fmla="*/ 254327 h 237"/>
                <a:gd name="T100" fmla="*/ 131238 w 287"/>
                <a:gd name="T101" fmla="*/ 185922 h 237"/>
                <a:gd name="T102" fmla="*/ 150486 w 287"/>
                <a:gd name="T103" fmla="*/ 189430 h 237"/>
                <a:gd name="T104" fmla="*/ 138237 w 287"/>
                <a:gd name="T105" fmla="*/ 240295 h 237"/>
                <a:gd name="T106" fmla="*/ 153986 w 287"/>
                <a:gd name="T107" fmla="*/ 415693 h 237"/>
                <a:gd name="T108" fmla="*/ 349967 w 287"/>
                <a:gd name="T109" fmla="*/ 415693 h 237"/>
                <a:gd name="T110" fmla="*/ 349967 w 287"/>
                <a:gd name="T111" fmla="*/ 240295 h 237"/>
                <a:gd name="T112" fmla="*/ 251976 w 287"/>
                <a:gd name="T113" fmla="*/ 142072 h 237"/>
                <a:gd name="T114" fmla="*/ 153986 w 287"/>
                <a:gd name="T115" fmla="*/ 240295 h 237"/>
                <a:gd name="T116" fmla="*/ 153986 w 287"/>
                <a:gd name="T117" fmla="*/ 415693 h 2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gray">
          <a:xfrm>
            <a:off x="6385252" y="1127128"/>
            <a:ext cx="1943912" cy="36830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项目背景</a:t>
            </a:r>
            <a:endParaRPr lang="zh-CN" altLang="en-US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8" name="Rectangle 5"/>
          <p:cNvSpPr/>
          <p:nvPr/>
        </p:nvSpPr>
        <p:spPr bwMode="auto">
          <a:xfrm>
            <a:off x="6459005" y="1486840"/>
            <a:ext cx="5372530" cy="105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某快递品牌自建呼叫中心，承接客户咨询及查件业务，需要开通中继线资源。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gray">
          <a:xfrm>
            <a:off x="6378734" y="2857557"/>
            <a:ext cx="1943912" cy="36830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用户痛点</a:t>
            </a:r>
            <a:endParaRPr lang="zh-CN" altLang="en-US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0" name="Rectangle 5"/>
          <p:cNvSpPr/>
          <p:nvPr/>
        </p:nvSpPr>
        <p:spPr bwMode="auto">
          <a:xfrm>
            <a:off x="6452339" y="3217578"/>
            <a:ext cx="5737598" cy="122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要求一个月内完成线路开通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用户自建机房还未完工，目前使用外租机房，后续有搬迁需求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gray">
          <a:xfrm>
            <a:off x="806201" y="4551425"/>
            <a:ext cx="3023114" cy="39878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商继通解决方案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1400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2" name="Rectangle 5"/>
          <p:cNvSpPr/>
          <p:nvPr/>
        </p:nvSpPr>
        <p:spPr bwMode="auto">
          <a:xfrm>
            <a:off x="806484" y="5155930"/>
            <a:ext cx="9482243" cy="83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快速部署：用户在疫情期间申请商继通业务，从申请到联调通过业务上线，仅耗时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灵活搬迁：平台采用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对接，后续搬迁仅需提供新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地址即可无缝割接上线。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十二角星 24"/>
          <p:cNvSpPr/>
          <p:nvPr/>
        </p:nvSpPr>
        <p:spPr bwMode="auto">
          <a:xfrm rot="20611697">
            <a:off x="5007135" y="2909847"/>
            <a:ext cx="1281391" cy="823814"/>
          </a:xfrm>
          <a:prstGeom prst="star12">
            <a:avLst/>
          </a:prstGeom>
          <a:solidFill>
            <a:srgbClr val="FF0000"/>
          </a:solidFill>
          <a:ln w="9525">
            <a:solidFill>
              <a:schemeClr val="accent2">
                <a:lumMod val="50000"/>
              </a:schemeClr>
            </a:solidFill>
            <a:prstDash val="lgDash"/>
            <a:miter lim="800000"/>
          </a:ln>
          <a:effectLst/>
        </p:spPr>
        <p:txBody>
          <a:bodyPr wrap="square" lIns="68069" tIns="34034" rIns="68069" bIns="34034" rtlCol="0" anchor="ctr">
            <a:noAutofit/>
          </a:bodyPr>
          <a:lstStyle/>
          <a:p>
            <a:pPr algn="ctr" defTabSz="596900" eaLnBrk="0" hangingPunct="0">
              <a:buClr>
                <a:srgbClr val="C00000"/>
              </a:buClr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515600" cy="6344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0973DD"/>
                </a:solidFill>
                <a:cs typeface="+mn-cs"/>
              </a:rPr>
              <a:t>案例二</a:t>
            </a:r>
            <a:endParaRPr lang="zh-CN" altLang="en-US" sz="2400" dirty="0">
              <a:solidFill>
                <a:srgbClr val="0973DD"/>
              </a:solidFill>
              <a:cs typeface="+mn-cs"/>
            </a:endParaRPr>
          </a:p>
        </p:txBody>
      </p:sp>
      <p:grpSp>
        <p:nvGrpSpPr>
          <p:cNvPr id="4" name="Group 10"/>
          <p:cNvGrpSpPr/>
          <p:nvPr/>
        </p:nvGrpSpPr>
        <p:grpSpPr bwMode="auto">
          <a:xfrm>
            <a:off x="5331761" y="1158842"/>
            <a:ext cx="777135" cy="782479"/>
            <a:chOff x="2442709" y="2970589"/>
            <a:chExt cx="725804" cy="730150"/>
          </a:xfrm>
        </p:grpSpPr>
        <p:sp>
          <p:nvSpPr>
            <p:cNvPr id="5" name="Oval 1127"/>
            <p:cNvSpPr>
              <a:spLocks noChangeArrowheads="1"/>
            </p:cNvSpPr>
            <p:nvPr/>
          </p:nvSpPr>
          <p:spPr bwMode="auto">
            <a:xfrm>
              <a:off x="2442709" y="2970589"/>
              <a:ext cx="725804" cy="730150"/>
            </a:xfrm>
            <a:prstGeom prst="ellipse">
              <a:avLst/>
            </a:prstGeom>
            <a:solidFill>
              <a:srgbClr val="0973DD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1"/>
            <p:cNvSpPr>
              <a:spLocks noEditPoints="1"/>
            </p:cNvSpPr>
            <p:nvPr/>
          </p:nvSpPr>
          <p:spPr bwMode="auto">
            <a:xfrm>
              <a:off x="2557685" y="3114560"/>
              <a:ext cx="502203" cy="415693"/>
            </a:xfrm>
            <a:custGeom>
              <a:avLst/>
              <a:gdLst>
                <a:gd name="T0" fmla="*/ 454957 w 287"/>
                <a:gd name="T1" fmla="*/ 136810 h 237"/>
                <a:gd name="T2" fmla="*/ 426960 w 287"/>
                <a:gd name="T3" fmla="*/ 164874 h 237"/>
                <a:gd name="T4" fmla="*/ 454957 w 287"/>
                <a:gd name="T5" fmla="*/ 194692 h 237"/>
                <a:gd name="T6" fmla="*/ 484705 w 287"/>
                <a:gd name="T7" fmla="*/ 164874 h 237"/>
                <a:gd name="T8" fmla="*/ 454957 w 287"/>
                <a:gd name="T9" fmla="*/ 136810 h 237"/>
                <a:gd name="T10" fmla="*/ 47246 w 287"/>
                <a:gd name="T11" fmla="*/ 136810 h 237"/>
                <a:gd name="T12" fmla="*/ 19248 w 287"/>
                <a:gd name="T13" fmla="*/ 164874 h 237"/>
                <a:gd name="T14" fmla="*/ 47246 w 287"/>
                <a:gd name="T15" fmla="*/ 194692 h 237"/>
                <a:gd name="T16" fmla="*/ 75243 w 287"/>
                <a:gd name="T17" fmla="*/ 164874 h 237"/>
                <a:gd name="T18" fmla="*/ 47246 w 287"/>
                <a:gd name="T19" fmla="*/ 136810 h 237"/>
                <a:gd name="T20" fmla="*/ 370965 w 287"/>
                <a:gd name="T21" fmla="*/ 85945 h 237"/>
                <a:gd name="T22" fmla="*/ 328969 w 287"/>
                <a:gd name="T23" fmla="*/ 128040 h 237"/>
                <a:gd name="T24" fmla="*/ 370965 w 287"/>
                <a:gd name="T25" fmla="*/ 170136 h 237"/>
                <a:gd name="T26" fmla="*/ 412961 w 287"/>
                <a:gd name="T27" fmla="*/ 128040 h 237"/>
                <a:gd name="T28" fmla="*/ 370965 w 287"/>
                <a:gd name="T29" fmla="*/ 85945 h 237"/>
                <a:gd name="T30" fmla="*/ 502203 w 287"/>
                <a:gd name="T31" fmla="*/ 343780 h 237"/>
                <a:gd name="T32" fmla="*/ 453208 w 287"/>
                <a:gd name="T33" fmla="*/ 343780 h 237"/>
                <a:gd name="T34" fmla="*/ 453208 w 287"/>
                <a:gd name="T35" fmla="*/ 254327 h 237"/>
                <a:gd name="T36" fmla="*/ 442709 w 287"/>
                <a:gd name="T37" fmla="*/ 212231 h 237"/>
                <a:gd name="T38" fmla="*/ 454957 w 287"/>
                <a:gd name="T39" fmla="*/ 210477 h 237"/>
                <a:gd name="T40" fmla="*/ 502203 w 287"/>
                <a:gd name="T41" fmla="*/ 257835 h 237"/>
                <a:gd name="T42" fmla="*/ 502203 w 287"/>
                <a:gd name="T43" fmla="*/ 343780 h 237"/>
                <a:gd name="T44" fmla="*/ 131238 w 287"/>
                <a:gd name="T45" fmla="*/ 85945 h 237"/>
                <a:gd name="T46" fmla="*/ 89242 w 287"/>
                <a:gd name="T47" fmla="*/ 128040 h 237"/>
                <a:gd name="T48" fmla="*/ 131238 w 287"/>
                <a:gd name="T49" fmla="*/ 170136 h 237"/>
                <a:gd name="T50" fmla="*/ 173234 w 287"/>
                <a:gd name="T51" fmla="*/ 128040 h 237"/>
                <a:gd name="T52" fmla="*/ 131238 w 287"/>
                <a:gd name="T53" fmla="*/ 85945 h 237"/>
                <a:gd name="T54" fmla="*/ 47246 w 287"/>
                <a:gd name="T55" fmla="*/ 210477 h 237"/>
                <a:gd name="T56" fmla="*/ 59494 w 287"/>
                <a:gd name="T57" fmla="*/ 212231 h 237"/>
                <a:gd name="T58" fmla="*/ 48995 w 287"/>
                <a:gd name="T59" fmla="*/ 254327 h 237"/>
                <a:gd name="T60" fmla="*/ 48995 w 287"/>
                <a:gd name="T61" fmla="*/ 343780 h 237"/>
                <a:gd name="T62" fmla="*/ 0 w 287"/>
                <a:gd name="T63" fmla="*/ 343780 h 237"/>
                <a:gd name="T64" fmla="*/ 0 w 287"/>
                <a:gd name="T65" fmla="*/ 257835 h 237"/>
                <a:gd name="T66" fmla="*/ 47246 w 287"/>
                <a:gd name="T67" fmla="*/ 210477 h 237"/>
                <a:gd name="T68" fmla="*/ 251976 w 287"/>
                <a:gd name="T69" fmla="*/ 0 h 237"/>
                <a:gd name="T70" fmla="*/ 188982 w 287"/>
                <a:gd name="T71" fmla="*/ 63143 h 237"/>
                <a:gd name="T72" fmla="*/ 251976 w 287"/>
                <a:gd name="T73" fmla="*/ 126286 h 237"/>
                <a:gd name="T74" fmla="*/ 313221 w 287"/>
                <a:gd name="T75" fmla="*/ 63143 h 237"/>
                <a:gd name="T76" fmla="*/ 251976 w 287"/>
                <a:gd name="T77" fmla="*/ 0 h 237"/>
                <a:gd name="T78" fmla="*/ 439209 w 287"/>
                <a:gd name="T79" fmla="*/ 375351 h 237"/>
                <a:gd name="T80" fmla="*/ 363966 w 287"/>
                <a:gd name="T81" fmla="*/ 375351 h 237"/>
                <a:gd name="T82" fmla="*/ 363966 w 287"/>
                <a:gd name="T83" fmla="*/ 240295 h 237"/>
                <a:gd name="T84" fmla="*/ 351717 w 287"/>
                <a:gd name="T85" fmla="*/ 189430 h 237"/>
                <a:gd name="T86" fmla="*/ 370965 w 287"/>
                <a:gd name="T87" fmla="*/ 185922 h 237"/>
                <a:gd name="T88" fmla="*/ 439209 w 287"/>
                <a:gd name="T89" fmla="*/ 254327 h 237"/>
                <a:gd name="T90" fmla="*/ 439209 w 287"/>
                <a:gd name="T91" fmla="*/ 375351 h 237"/>
                <a:gd name="T92" fmla="*/ 138237 w 287"/>
                <a:gd name="T93" fmla="*/ 240295 h 237"/>
                <a:gd name="T94" fmla="*/ 138237 w 287"/>
                <a:gd name="T95" fmla="*/ 375351 h 237"/>
                <a:gd name="T96" fmla="*/ 64744 w 287"/>
                <a:gd name="T97" fmla="*/ 375351 h 237"/>
                <a:gd name="T98" fmla="*/ 64744 w 287"/>
                <a:gd name="T99" fmla="*/ 254327 h 237"/>
                <a:gd name="T100" fmla="*/ 131238 w 287"/>
                <a:gd name="T101" fmla="*/ 185922 h 237"/>
                <a:gd name="T102" fmla="*/ 150486 w 287"/>
                <a:gd name="T103" fmla="*/ 189430 h 237"/>
                <a:gd name="T104" fmla="*/ 138237 w 287"/>
                <a:gd name="T105" fmla="*/ 240295 h 237"/>
                <a:gd name="T106" fmla="*/ 153986 w 287"/>
                <a:gd name="T107" fmla="*/ 415693 h 237"/>
                <a:gd name="T108" fmla="*/ 349967 w 287"/>
                <a:gd name="T109" fmla="*/ 415693 h 237"/>
                <a:gd name="T110" fmla="*/ 349967 w 287"/>
                <a:gd name="T111" fmla="*/ 240295 h 237"/>
                <a:gd name="T112" fmla="*/ 251976 w 287"/>
                <a:gd name="T113" fmla="*/ 142072 h 237"/>
                <a:gd name="T114" fmla="*/ 153986 w 287"/>
                <a:gd name="T115" fmla="*/ 240295 h 237"/>
                <a:gd name="T116" fmla="*/ 153986 w 287"/>
                <a:gd name="T117" fmla="*/ 415693 h 2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gray">
          <a:xfrm>
            <a:off x="6385297" y="1126768"/>
            <a:ext cx="1944216" cy="36830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项目背景</a:t>
            </a:r>
            <a:endParaRPr lang="zh-CN" altLang="en-US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8" name="Rectangle 5"/>
          <p:cNvSpPr/>
          <p:nvPr/>
        </p:nvSpPr>
        <p:spPr bwMode="auto">
          <a:xfrm>
            <a:off x="6458744" y="1486536"/>
            <a:ext cx="5133340" cy="12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疫情期间，某企业需要安排员工在家办公，需要解决电话拨打的问题。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gray">
          <a:xfrm>
            <a:off x="6378778" y="2857468"/>
            <a:ext cx="1944216" cy="36830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用户痛点</a:t>
            </a:r>
            <a:endParaRPr lang="zh-CN" altLang="en-US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0" name="Rectangle 5"/>
          <p:cNvSpPr/>
          <p:nvPr/>
        </p:nvSpPr>
        <p:spPr bwMode="auto">
          <a:xfrm>
            <a:off x="6452394" y="3217545"/>
            <a:ext cx="5379720" cy="136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疫情期间无法使用工位上的公司电话。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员工自己的手机号码各地各运营商都有，个人名义外呼影响公司形象，也无法进行有效管控。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gray">
          <a:xfrm>
            <a:off x="912689" y="4540805"/>
            <a:ext cx="3023586" cy="39878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商继通解决方案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1400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2" name="Rectangle 5"/>
          <p:cNvSpPr/>
          <p:nvPr/>
        </p:nvSpPr>
        <p:spPr bwMode="auto">
          <a:xfrm>
            <a:off x="805339" y="5027931"/>
            <a:ext cx="10400030" cy="153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多终端接入：商继通搭配第三方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IPPBX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实现多终端的接入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用户在家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PC/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手机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ICT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方式）进行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账号登录，外呼显示政企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位号码，提升接通率和可信度。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商继通同时可轻松接入企业内部通讯录，可直接在通讯录中发起通话。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十二角星 24"/>
          <p:cNvSpPr/>
          <p:nvPr/>
        </p:nvSpPr>
        <p:spPr bwMode="auto">
          <a:xfrm rot="20611697">
            <a:off x="5006964" y="2909767"/>
            <a:ext cx="1281591" cy="823943"/>
          </a:xfrm>
          <a:prstGeom prst="star12">
            <a:avLst/>
          </a:prstGeom>
          <a:solidFill>
            <a:srgbClr val="FF0000"/>
          </a:solidFill>
          <a:ln w="9525">
            <a:solidFill>
              <a:schemeClr val="accent2">
                <a:lumMod val="50000"/>
              </a:schemeClr>
            </a:solidFill>
            <a:prstDash val="lgDash"/>
            <a:miter lim="800000"/>
          </a:ln>
          <a:effectLst/>
        </p:spPr>
        <p:txBody>
          <a:bodyPr wrap="square" lIns="68080" tIns="34040" rIns="68080" bIns="34040" rtlCol="0" anchor="ctr">
            <a:noAutofit/>
          </a:bodyPr>
          <a:lstStyle/>
          <a:p>
            <a:pPr algn="ctr" defTabSz="596900" eaLnBrk="0" hangingPunct="0">
              <a:buClr>
                <a:srgbClr val="C00000"/>
              </a:buClr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&amp;pky8748702187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70" y="965201"/>
            <a:ext cx="4187825" cy="3028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515600" cy="6344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0973DD"/>
                </a:solidFill>
                <a:cs typeface="+mn-cs"/>
              </a:rPr>
              <a:t>案例三</a:t>
            </a:r>
            <a:endParaRPr lang="zh-CN" altLang="en-US" sz="2400" dirty="0">
              <a:solidFill>
                <a:srgbClr val="0973DD"/>
              </a:solidFill>
              <a:cs typeface="+mn-cs"/>
            </a:endParaRPr>
          </a:p>
        </p:txBody>
      </p:sp>
      <p:grpSp>
        <p:nvGrpSpPr>
          <p:cNvPr id="4" name="Group 10"/>
          <p:cNvGrpSpPr/>
          <p:nvPr/>
        </p:nvGrpSpPr>
        <p:grpSpPr bwMode="auto">
          <a:xfrm>
            <a:off x="5330927" y="1159197"/>
            <a:ext cx="777014" cy="782357"/>
            <a:chOff x="2442709" y="2970589"/>
            <a:chExt cx="725804" cy="730150"/>
          </a:xfrm>
        </p:grpSpPr>
        <p:sp>
          <p:nvSpPr>
            <p:cNvPr id="5" name="Oval 1127"/>
            <p:cNvSpPr>
              <a:spLocks noChangeArrowheads="1"/>
            </p:cNvSpPr>
            <p:nvPr/>
          </p:nvSpPr>
          <p:spPr bwMode="auto">
            <a:xfrm>
              <a:off x="2442709" y="2970589"/>
              <a:ext cx="725804" cy="730150"/>
            </a:xfrm>
            <a:prstGeom prst="ellipse">
              <a:avLst/>
            </a:prstGeom>
            <a:solidFill>
              <a:srgbClr val="0973DD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1"/>
            <p:cNvSpPr>
              <a:spLocks noEditPoints="1"/>
            </p:cNvSpPr>
            <p:nvPr/>
          </p:nvSpPr>
          <p:spPr bwMode="auto">
            <a:xfrm>
              <a:off x="2557685" y="3114560"/>
              <a:ext cx="502203" cy="415693"/>
            </a:xfrm>
            <a:custGeom>
              <a:avLst/>
              <a:gdLst>
                <a:gd name="T0" fmla="*/ 454957 w 287"/>
                <a:gd name="T1" fmla="*/ 136810 h 237"/>
                <a:gd name="T2" fmla="*/ 426960 w 287"/>
                <a:gd name="T3" fmla="*/ 164874 h 237"/>
                <a:gd name="T4" fmla="*/ 454957 w 287"/>
                <a:gd name="T5" fmla="*/ 194692 h 237"/>
                <a:gd name="T6" fmla="*/ 484705 w 287"/>
                <a:gd name="T7" fmla="*/ 164874 h 237"/>
                <a:gd name="T8" fmla="*/ 454957 w 287"/>
                <a:gd name="T9" fmla="*/ 136810 h 237"/>
                <a:gd name="T10" fmla="*/ 47246 w 287"/>
                <a:gd name="T11" fmla="*/ 136810 h 237"/>
                <a:gd name="T12" fmla="*/ 19248 w 287"/>
                <a:gd name="T13" fmla="*/ 164874 h 237"/>
                <a:gd name="T14" fmla="*/ 47246 w 287"/>
                <a:gd name="T15" fmla="*/ 194692 h 237"/>
                <a:gd name="T16" fmla="*/ 75243 w 287"/>
                <a:gd name="T17" fmla="*/ 164874 h 237"/>
                <a:gd name="T18" fmla="*/ 47246 w 287"/>
                <a:gd name="T19" fmla="*/ 136810 h 237"/>
                <a:gd name="T20" fmla="*/ 370965 w 287"/>
                <a:gd name="T21" fmla="*/ 85945 h 237"/>
                <a:gd name="T22" fmla="*/ 328969 w 287"/>
                <a:gd name="T23" fmla="*/ 128040 h 237"/>
                <a:gd name="T24" fmla="*/ 370965 w 287"/>
                <a:gd name="T25" fmla="*/ 170136 h 237"/>
                <a:gd name="T26" fmla="*/ 412961 w 287"/>
                <a:gd name="T27" fmla="*/ 128040 h 237"/>
                <a:gd name="T28" fmla="*/ 370965 w 287"/>
                <a:gd name="T29" fmla="*/ 85945 h 237"/>
                <a:gd name="T30" fmla="*/ 502203 w 287"/>
                <a:gd name="T31" fmla="*/ 343780 h 237"/>
                <a:gd name="T32" fmla="*/ 453208 w 287"/>
                <a:gd name="T33" fmla="*/ 343780 h 237"/>
                <a:gd name="T34" fmla="*/ 453208 w 287"/>
                <a:gd name="T35" fmla="*/ 254327 h 237"/>
                <a:gd name="T36" fmla="*/ 442709 w 287"/>
                <a:gd name="T37" fmla="*/ 212231 h 237"/>
                <a:gd name="T38" fmla="*/ 454957 w 287"/>
                <a:gd name="T39" fmla="*/ 210477 h 237"/>
                <a:gd name="T40" fmla="*/ 502203 w 287"/>
                <a:gd name="T41" fmla="*/ 257835 h 237"/>
                <a:gd name="T42" fmla="*/ 502203 w 287"/>
                <a:gd name="T43" fmla="*/ 343780 h 237"/>
                <a:gd name="T44" fmla="*/ 131238 w 287"/>
                <a:gd name="T45" fmla="*/ 85945 h 237"/>
                <a:gd name="T46" fmla="*/ 89242 w 287"/>
                <a:gd name="T47" fmla="*/ 128040 h 237"/>
                <a:gd name="T48" fmla="*/ 131238 w 287"/>
                <a:gd name="T49" fmla="*/ 170136 h 237"/>
                <a:gd name="T50" fmla="*/ 173234 w 287"/>
                <a:gd name="T51" fmla="*/ 128040 h 237"/>
                <a:gd name="T52" fmla="*/ 131238 w 287"/>
                <a:gd name="T53" fmla="*/ 85945 h 237"/>
                <a:gd name="T54" fmla="*/ 47246 w 287"/>
                <a:gd name="T55" fmla="*/ 210477 h 237"/>
                <a:gd name="T56" fmla="*/ 59494 w 287"/>
                <a:gd name="T57" fmla="*/ 212231 h 237"/>
                <a:gd name="T58" fmla="*/ 48995 w 287"/>
                <a:gd name="T59" fmla="*/ 254327 h 237"/>
                <a:gd name="T60" fmla="*/ 48995 w 287"/>
                <a:gd name="T61" fmla="*/ 343780 h 237"/>
                <a:gd name="T62" fmla="*/ 0 w 287"/>
                <a:gd name="T63" fmla="*/ 343780 h 237"/>
                <a:gd name="T64" fmla="*/ 0 w 287"/>
                <a:gd name="T65" fmla="*/ 257835 h 237"/>
                <a:gd name="T66" fmla="*/ 47246 w 287"/>
                <a:gd name="T67" fmla="*/ 210477 h 237"/>
                <a:gd name="T68" fmla="*/ 251976 w 287"/>
                <a:gd name="T69" fmla="*/ 0 h 237"/>
                <a:gd name="T70" fmla="*/ 188982 w 287"/>
                <a:gd name="T71" fmla="*/ 63143 h 237"/>
                <a:gd name="T72" fmla="*/ 251976 w 287"/>
                <a:gd name="T73" fmla="*/ 126286 h 237"/>
                <a:gd name="T74" fmla="*/ 313221 w 287"/>
                <a:gd name="T75" fmla="*/ 63143 h 237"/>
                <a:gd name="T76" fmla="*/ 251976 w 287"/>
                <a:gd name="T77" fmla="*/ 0 h 237"/>
                <a:gd name="T78" fmla="*/ 439209 w 287"/>
                <a:gd name="T79" fmla="*/ 375351 h 237"/>
                <a:gd name="T80" fmla="*/ 363966 w 287"/>
                <a:gd name="T81" fmla="*/ 375351 h 237"/>
                <a:gd name="T82" fmla="*/ 363966 w 287"/>
                <a:gd name="T83" fmla="*/ 240295 h 237"/>
                <a:gd name="T84" fmla="*/ 351717 w 287"/>
                <a:gd name="T85" fmla="*/ 189430 h 237"/>
                <a:gd name="T86" fmla="*/ 370965 w 287"/>
                <a:gd name="T87" fmla="*/ 185922 h 237"/>
                <a:gd name="T88" fmla="*/ 439209 w 287"/>
                <a:gd name="T89" fmla="*/ 254327 h 237"/>
                <a:gd name="T90" fmla="*/ 439209 w 287"/>
                <a:gd name="T91" fmla="*/ 375351 h 237"/>
                <a:gd name="T92" fmla="*/ 138237 w 287"/>
                <a:gd name="T93" fmla="*/ 240295 h 237"/>
                <a:gd name="T94" fmla="*/ 138237 w 287"/>
                <a:gd name="T95" fmla="*/ 375351 h 237"/>
                <a:gd name="T96" fmla="*/ 64744 w 287"/>
                <a:gd name="T97" fmla="*/ 375351 h 237"/>
                <a:gd name="T98" fmla="*/ 64744 w 287"/>
                <a:gd name="T99" fmla="*/ 254327 h 237"/>
                <a:gd name="T100" fmla="*/ 131238 w 287"/>
                <a:gd name="T101" fmla="*/ 185922 h 237"/>
                <a:gd name="T102" fmla="*/ 150486 w 287"/>
                <a:gd name="T103" fmla="*/ 189430 h 237"/>
                <a:gd name="T104" fmla="*/ 138237 w 287"/>
                <a:gd name="T105" fmla="*/ 240295 h 237"/>
                <a:gd name="T106" fmla="*/ 153986 w 287"/>
                <a:gd name="T107" fmla="*/ 415693 h 237"/>
                <a:gd name="T108" fmla="*/ 349967 w 287"/>
                <a:gd name="T109" fmla="*/ 415693 h 237"/>
                <a:gd name="T110" fmla="*/ 349967 w 287"/>
                <a:gd name="T111" fmla="*/ 240295 h 237"/>
                <a:gd name="T112" fmla="*/ 251976 w 287"/>
                <a:gd name="T113" fmla="*/ 142072 h 237"/>
                <a:gd name="T114" fmla="*/ 153986 w 287"/>
                <a:gd name="T115" fmla="*/ 240295 h 237"/>
                <a:gd name="T116" fmla="*/ 153986 w 287"/>
                <a:gd name="T117" fmla="*/ 415693 h 2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gray">
          <a:xfrm>
            <a:off x="6384299" y="1127128"/>
            <a:ext cx="1943912" cy="36830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项目背景</a:t>
            </a:r>
            <a:endParaRPr lang="zh-CN" altLang="en-US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8" name="Rectangle 5"/>
          <p:cNvSpPr/>
          <p:nvPr/>
        </p:nvSpPr>
        <p:spPr bwMode="auto">
          <a:xfrm>
            <a:off x="6457735" y="1486839"/>
            <a:ext cx="5372530" cy="12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某国际连锁企业使用微软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Teams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平台作为公司的办公协作软件，需要中继线资源进行电话组网。同时全国均有分部，外呼需要使用当地的号码。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gray">
          <a:xfrm>
            <a:off x="6377781" y="2857557"/>
            <a:ext cx="1943912" cy="36830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用户痛点</a:t>
            </a:r>
            <a:endParaRPr lang="zh-CN" altLang="en-US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0" name="Rectangle 5"/>
          <p:cNvSpPr/>
          <p:nvPr/>
        </p:nvSpPr>
        <p:spPr bwMode="auto">
          <a:xfrm>
            <a:off x="6451387" y="3217578"/>
            <a:ext cx="5378879" cy="127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gray">
          <a:xfrm>
            <a:off x="487163" y="4645427"/>
            <a:ext cx="3598573" cy="39878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商继通</a:t>
            </a:r>
            <a:r>
              <a:rPr lang="en-US" altLang="zh-CN" sz="20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云中继解决方案：</a:t>
            </a:r>
            <a:endParaRPr lang="en-US" altLang="zh-CN" sz="1400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2" name="Rectangle 5"/>
          <p:cNvSpPr/>
          <p:nvPr/>
        </p:nvSpPr>
        <p:spPr bwMode="auto">
          <a:xfrm>
            <a:off x="283325" y="5156566"/>
            <a:ext cx="10871406" cy="141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548005" lvl="1" indent="-28575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/>
              </a:rPr>
              <a:t>一点接入，服务全国：采用商继通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/>
              </a:rPr>
              <a:t>云中继的方案，用户无需在各个分部部署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/>
              </a:rPr>
              <a:t>SBC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/>
              </a:rPr>
              <a:t>设备和申请中继线，只需向上海电信申请商继通线路，并叠加云中继产品能力，即可实现全国职场使用上海的中继资源，外呼显示当地号码的需求。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十二角星 29"/>
          <p:cNvSpPr/>
          <p:nvPr/>
        </p:nvSpPr>
        <p:spPr bwMode="auto">
          <a:xfrm rot="20611697">
            <a:off x="5006182" y="2909847"/>
            <a:ext cx="1281391" cy="823814"/>
          </a:xfrm>
          <a:prstGeom prst="star12">
            <a:avLst/>
          </a:prstGeom>
          <a:solidFill>
            <a:srgbClr val="FF0000"/>
          </a:solidFill>
          <a:ln w="9525">
            <a:solidFill>
              <a:schemeClr val="accent2">
                <a:lumMod val="50000"/>
              </a:schemeClr>
            </a:solidFill>
            <a:prstDash val="lgDash"/>
            <a:miter lim="800000"/>
          </a:ln>
          <a:effectLst/>
        </p:spPr>
        <p:txBody>
          <a:bodyPr wrap="square" lIns="68069" tIns="34034" rIns="68069" bIns="34034" rtlCol="0" anchor="ctr">
            <a:noAutofit/>
          </a:bodyPr>
          <a:lstStyle/>
          <a:p>
            <a:pPr algn="ctr" defTabSz="596900" eaLnBrk="0" hangingPunct="0">
              <a:buClr>
                <a:srgbClr val="C00000"/>
              </a:buClr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&amp;pky8070051089&amp;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7129" y="1313511"/>
            <a:ext cx="4033525" cy="2693884"/>
          </a:xfrm>
          <a:prstGeom prst="rect">
            <a:avLst/>
          </a:prstGeom>
        </p:spPr>
      </p:pic>
      <p:sp>
        <p:nvSpPr>
          <p:cNvPr id="15" name="Rectangle 5"/>
          <p:cNvSpPr/>
          <p:nvPr/>
        </p:nvSpPr>
        <p:spPr bwMode="auto">
          <a:xfrm>
            <a:off x="6377737" y="3239800"/>
            <a:ext cx="5372530" cy="12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Teams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平台与中继线间需要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SBC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设备做交换，用户希望全国的中继线资源能够汇聚在上海，这样只需投资一套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SBC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设备。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515600" cy="6344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0973DD"/>
                </a:solidFill>
                <a:cs typeface="+mn-cs"/>
              </a:rPr>
              <a:t>案例</a:t>
            </a:r>
            <a:endParaRPr lang="zh-CN" altLang="en-US" sz="2400" dirty="0">
              <a:solidFill>
                <a:srgbClr val="0973DD"/>
              </a:solidFill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8800" y="1143000"/>
            <a:ext cx="5203191" cy="4883785"/>
            <a:chOff x="-76037" y="4152647"/>
            <a:chExt cx="5409204" cy="3716992"/>
          </a:xfrm>
        </p:grpSpPr>
        <p:sp>
          <p:nvSpPr>
            <p:cNvPr id="86" name="矩形: 圆角 68"/>
            <p:cNvSpPr/>
            <p:nvPr/>
          </p:nvSpPr>
          <p:spPr>
            <a:xfrm>
              <a:off x="82544" y="4275661"/>
              <a:ext cx="5249962" cy="3593978"/>
            </a:xfrm>
            <a:prstGeom prst="roundRect">
              <a:avLst>
                <a:gd name="adj" fmla="val 7408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7216" name="Picture 21" descr="C:\Users\Lara\Desktop\五角星.pn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-76037" y="4152647"/>
              <a:ext cx="417870" cy="304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文本框 15"/>
            <p:cNvSpPr txBox="1"/>
            <p:nvPr/>
          </p:nvSpPr>
          <p:spPr>
            <a:xfrm>
              <a:off x="244132" y="4275886"/>
              <a:ext cx="5089035" cy="32327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>
                <a:lnSpc>
                  <a:spcPct val="200000"/>
                </a:lnSpc>
                <a:buClr>
                  <a:srgbClr val="D30312"/>
                </a:buClr>
                <a:buFont typeface="Wingdings" panose="05000000000000000000" pitchFamily="2" charset="2"/>
                <a:buNone/>
              </a:pPr>
              <a:r>
                <a:rPr lang="zh-CN" altLang="en-US" b="1" i="0" dirty="0">
                  <a:solidFill>
                    <a:srgbClr val="3F46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</a:t>
              </a:r>
              <a:endParaRPr lang="zh-CN" altLang="en-US" b="1" i="0" dirty="0">
                <a:solidFill>
                  <a:srgbClr val="3F46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Clr>
                  <a:srgbClr val="D30312"/>
                </a:buClr>
                <a:buFont typeface="Wingdings" panose="05000000000000000000" pitchFamily="2" charset="2"/>
                <a:buChar char="Ø"/>
              </a:pPr>
              <a:r>
                <a:rPr lang="zh-CN" altLang="en-US" b="1" i="0" dirty="0">
                  <a:solidFill>
                    <a:srgbClr val="3F46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阿里巴巴、腾讯、京东、壹佰米等</a:t>
              </a:r>
              <a:endParaRPr lang="zh-CN" altLang="en-US" b="1" i="0" dirty="0">
                <a:solidFill>
                  <a:srgbClr val="3F46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algn="ctr">
                <a:lnSpc>
                  <a:spcPct val="200000"/>
                </a:lnSpc>
                <a:buClr>
                  <a:srgbClr val="D30312"/>
                </a:buClr>
                <a:buFont typeface="Wingdings" panose="05000000000000000000" pitchFamily="2" charset="2"/>
                <a:buNone/>
              </a:pPr>
              <a:r>
                <a:rPr lang="zh-CN" altLang="en-US" b="1" i="0" dirty="0">
                  <a:solidFill>
                    <a:srgbClr val="3F46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保险证券</a:t>
              </a:r>
              <a:endParaRPr lang="zh-CN" altLang="en-US" b="1" i="0" dirty="0">
                <a:solidFill>
                  <a:srgbClr val="3F46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Clr>
                  <a:srgbClr val="D30312"/>
                </a:buClr>
                <a:buFont typeface="Wingdings" panose="05000000000000000000" pitchFamily="2" charset="2"/>
                <a:buChar char="Ø"/>
              </a:pPr>
              <a:r>
                <a:rPr lang="zh-CN" altLang="en-US" b="1" i="0" dirty="0">
                  <a:solidFill>
                    <a:srgbClr val="3F464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平安保险、大地财保、招商银行、证通等</a:t>
              </a:r>
              <a:endParaRPr lang="zh-CN" altLang="en-US" b="1" i="0" dirty="0">
                <a:solidFill>
                  <a:srgbClr val="3F46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algn="ctr">
                <a:lnSpc>
                  <a:spcPct val="200000"/>
                </a:lnSpc>
                <a:buClr>
                  <a:srgbClr val="D30312"/>
                </a:buClr>
                <a:buFont typeface="Wingdings" panose="05000000000000000000" pitchFamily="2" charset="2"/>
                <a:buNone/>
              </a:pPr>
              <a:r>
                <a:rPr lang="zh-CN" altLang="zh-CN" b="1" dirty="0">
                  <a:solidFill>
                    <a:srgbClr val="3F46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政府</a:t>
              </a:r>
              <a:r>
                <a:rPr lang="en-US" altLang="zh-CN" b="1" dirty="0">
                  <a:solidFill>
                    <a:srgbClr val="3F46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b="1" dirty="0">
                  <a:solidFill>
                    <a:srgbClr val="3F46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事业单位</a:t>
              </a:r>
              <a:endParaRPr lang="zh-CN" altLang="zh-CN" b="1" dirty="0">
                <a:solidFill>
                  <a:srgbClr val="3F46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Clr>
                  <a:srgbClr val="D30312"/>
                </a:buClr>
                <a:buFont typeface="Wingdings" panose="05000000000000000000" pitchFamily="2" charset="2"/>
                <a:buChar char="Ø"/>
              </a:pPr>
              <a:r>
                <a:rPr lang="zh-CN" altLang="zh-CN" b="1" dirty="0">
                  <a:solidFill>
                    <a:srgbClr val="3F46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最高法、最高检、浦东疾控中心等</a:t>
              </a:r>
              <a:endParaRPr lang="zh-CN" altLang="zh-CN" b="1" dirty="0">
                <a:solidFill>
                  <a:srgbClr val="3F46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0" algn="ctr">
                <a:lnSpc>
                  <a:spcPct val="200000"/>
                </a:lnSpc>
                <a:buClr>
                  <a:srgbClr val="D30312"/>
                </a:buClr>
                <a:buFont typeface="Wingdings" panose="05000000000000000000" pitchFamily="2" charset="2"/>
                <a:buNone/>
              </a:pPr>
              <a:r>
                <a:rPr lang="zh-CN" altLang="zh-CN" b="1" dirty="0">
                  <a:solidFill>
                    <a:srgbClr val="3F46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</a:t>
              </a:r>
              <a:r>
                <a:rPr lang="en-US" altLang="zh-CN" b="1" dirty="0">
                  <a:solidFill>
                    <a:srgbClr val="3F46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zh-CN" b="1" dirty="0">
                  <a:solidFill>
                    <a:srgbClr val="3F46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服务业</a:t>
              </a:r>
              <a:endParaRPr lang="zh-CN" altLang="zh-CN" b="1" dirty="0">
                <a:solidFill>
                  <a:srgbClr val="3F46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Clr>
                  <a:srgbClr val="D30312"/>
                </a:buClr>
                <a:buFont typeface="Wingdings" panose="05000000000000000000" pitchFamily="2" charset="2"/>
                <a:buChar char="Ø"/>
              </a:pPr>
              <a:r>
                <a:rPr lang="zh-CN" altLang="zh-CN" b="1" dirty="0">
                  <a:solidFill>
                    <a:srgbClr val="3F46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韵达、福特、上汽、联合利华、资生堂等</a:t>
              </a:r>
              <a:endParaRPr lang="zh-CN" altLang="zh-CN" b="1" dirty="0">
                <a:solidFill>
                  <a:srgbClr val="3F46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D30312"/>
                </a:buClr>
                <a:buFont typeface="Wingdings" panose="05000000000000000000" pitchFamily="2" charset="2"/>
                <a:buChar char="Ø"/>
              </a:pPr>
              <a:endParaRPr lang="en-US" altLang="zh-CN" b="1" dirty="0">
                <a:solidFill>
                  <a:srgbClr val="3F46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D30312"/>
                </a:buClr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25" name="组合 33"/>
          <p:cNvGrpSpPr/>
          <p:nvPr/>
        </p:nvGrpSpPr>
        <p:grpSpPr bwMode="auto">
          <a:xfrm rot="0">
            <a:off x="6220460" y="4820920"/>
            <a:ext cx="4215765" cy="366618"/>
            <a:chOff x="4234647" y="1956319"/>
            <a:chExt cx="4146687" cy="360611"/>
          </a:xfrm>
        </p:grpSpPr>
        <p:sp>
          <p:nvSpPr>
            <p:cNvPr id="7229" name="TextBox 25"/>
            <p:cNvSpPr txBox="1">
              <a:spLocks noChangeArrowheads="1"/>
            </p:cNvSpPr>
            <p:nvPr/>
          </p:nvSpPr>
          <p:spPr bwMode="auto">
            <a:xfrm>
              <a:off x="4643871" y="1962522"/>
              <a:ext cx="3737463" cy="3166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zh-CN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百大客户共同验证</a:t>
              </a:r>
              <a:endParaRPr lang="zh-CN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230" name="图片 32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34647" y="1956319"/>
              <a:ext cx="384729" cy="360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226" name="组合 29"/>
          <p:cNvGrpSpPr/>
          <p:nvPr/>
        </p:nvGrpSpPr>
        <p:grpSpPr bwMode="auto">
          <a:xfrm rot="0">
            <a:off x="6245225" y="1314185"/>
            <a:ext cx="4232910" cy="366721"/>
            <a:chOff x="4302889" y="1462296"/>
            <a:chExt cx="4163730" cy="360671"/>
          </a:xfrm>
        </p:grpSpPr>
        <p:sp>
          <p:nvSpPr>
            <p:cNvPr id="7227" name="矩形 22"/>
            <p:cNvSpPr>
              <a:spLocks noChangeArrowheads="1"/>
            </p:cNvSpPr>
            <p:nvPr/>
          </p:nvSpPr>
          <p:spPr bwMode="auto">
            <a:xfrm>
              <a:off x="4818690" y="1506274"/>
              <a:ext cx="3647929" cy="31669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有保障的通信资源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228" name="图片 26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02889" y="1462296"/>
              <a:ext cx="384729" cy="360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组合 20"/>
          <p:cNvGrpSpPr/>
          <p:nvPr/>
        </p:nvGrpSpPr>
        <p:grpSpPr>
          <a:xfrm>
            <a:off x="6245225" y="2188210"/>
            <a:ext cx="2963545" cy="375920"/>
            <a:chOff x="9796" y="5291"/>
            <a:chExt cx="4667" cy="592"/>
          </a:xfrm>
        </p:grpSpPr>
        <p:pic>
          <p:nvPicPr>
            <p:cNvPr id="7234" name="图片 27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96" y="5291"/>
              <a:ext cx="616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矩形 22"/>
            <p:cNvSpPr>
              <a:spLocks noChangeArrowheads="1"/>
            </p:cNvSpPr>
            <p:nvPr/>
          </p:nvSpPr>
          <p:spPr bwMode="auto">
            <a:xfrm>
              <a:off x="10622" y="5376"/>
              <a:ext cx="3841" cy="5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线路迁移、便捷上云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45225" y="3633470"/>
            <a:ext cx="4173220" cy="365760"/>
            <a:chOff x="9835" y="5524"/>
            <a:chExt cx="6572" cy="576"/>
          </a:xfrm>
        </p:grpSpPr>
        <p:sp>
          <p:nvSpPr>
            <p:cNvPr id="7233" name="TextBox 23"/>
            <p:cNvSpPr txBox="1">
              <a:spLocks noChangeArrowheads="1"/>
            </p:cNvSpPr>
            <p:nvPr/>
          </p:nvSpPr>
          <p:spPr bwMode="auto">
            <a:xfrm>
              <a:off x="10661" y="5594"/>
              <a:ext cx="5746" cy="5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一点接入、服务全国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" name="图片 26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835" y="5524"/>
              <a:ext cx="616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矩形 22"/>
          <p:cNvSpPr>
            <a:spLocks noChangeArrowheads="1"/>
          </p:cNvSpPr>
          <p:nvPr/>
        </p:nvSpPr>
        <p:spPr bwMode="auto">
          <a:xfrm>
            <a:off x="6769596" y="1795145"/>
            <a:ext cx="3708539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骨干网接入电信级保障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2"/>
          <p:cNvSpPr>
            <a:spLocks noChangeArrowheads="1"/>
          </p:cNvSpPr>
          <p:nvPr/>
        </p:nvSpPr>
        <p:spPr bwMode="auto">
          <a:xfrm>
            <a:off x="6769735" y="4069715"/>
            <a:ext cx="467423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云化部署，无需实体线路；叠加云中继产品实现全国部署，一点接入、一点计费、统一管控。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2"/>
          <p:cNvSpPr>
            <a:spLocks noChangeArrowheads="1"/>
          </p:cNvSpPr>
          <p:nvPr/>
        </p:nvSpPr>
        <p:spPr bwMode="auto">
          <a:xfrm>
            <a:off x="6740525" y="5260975"/>
            <a:ext cx="463931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目前平台在用客户含各大行业的代表性客户，在用号码量达到几十万量级，上万并发，稳定可靠。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/>
        </p:nvSpPr>
        <p:spPr bwMode="auto">
          <a:xfrm>
            <a:off x="6769735" y="2601595"/>
            <a:ext cx="4610100" cy="922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办公通信逐步向集约化轻资产化发展，多家客户（联合利华、金鹰国际、肿瘤医院等）均由传统线路（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DID/30B+D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）转向商继通，可实现老号码携带迁转，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个小时内割接完成。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6499" y="2782757"/>
            <a:ext cx="985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谢 谢！</a:t>
            </a:r>
            <a:endParaRPr lang="zh-CN" altLang="en-US" sz="4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140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cs typeface="+mn-ea"/>
                <a:sym typeface="+mn-lt"/>
              </a:rPr>
              <a:t>a</a:t>
            </a:r>
            <a:endParaRPr kumimoji="1" lang="zh-CN" altLang="en-US" dirty="0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94" y="3596"/>
            <a:ext cx="1883777" cy="12093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9071"/>
            <a:ext cx="2166324" cy="13907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15240" y="21993"/>
            <a:ext cx="12222480" cy="6885940"/>
            <a:chOff x="1" y="-43"/>
            <a:chExt cx="19248" cy="10844"/>
          </a:xfrm>
        </p:grpSpPr>
        <p:sp>
          <p:nvSpPr>
            <p:cNvPr id="19" name="直角三角形 18"/>
            <p:cNvSpPr/>
            <p:nvPr/>
          </p:nvSpPr>
          <p:spPr>
            <a:xfrm rot="16200000">
              <a:off x="390" y="-388"/>
              <a:ext cx="10800" cy="11578"/>
            </a:xfrm>
            <a:prstGeom prst="rt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1579" y="-43"/>
              <a:ext cx="7671" cy="1084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TextBox 6"/>
          <p:cNvSpPr txBox="1"/>
          <p:nvPr/>
        </p:nvSpPr>
        <p:spPr>
          <a:xfrm>
            <a:off x="595854" y="242558"/>
            <a:ext cx="655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云间漫步</a:t>
            </a:r>
            <a:r>
              <a:rPr lang="en-US" altLang="zh-CN" sz="24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商继通</a:t>
            </a:r>
            <a:endParaRPr lang="zh-CN" altLang="en-US" sz="2400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Oval 4"/>
          <p:cNvSpPr/>
          <p:nvPr/>
        </p:nvSpPr>
        <p:spPr>
          <a:xfrm>
            <a:off x="5604537" y="1982410"/>
            <a:ext cx="752475" cy="7524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4"/>
          <p:cNvSpPr/>
          <p:nvPr/>
        </p:nvSpPr>
        <p:spPr>
          <a:xfrm>
            <a:off x="5618225" y="3341259"/>
            <a:ext cx="742950" cy="742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23586" y="1797447"/>
            <a:ext cx="5574664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商继通是上海电信的政企客户产品，提供以上海电信固网码号能力为基础的云化部署中继线服务。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25946" y="3230642"/>
            <a:ext cx="5194300" cy="8535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商继通采用云接入方式，无需拉专线，具备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上海固定</a:t>
            </a:r>
            <a:r>
              <a:rPr lang="en-US" altLang="zh-CN" sz="20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IP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即可对接。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79666" y="4690583"/>
            <a:ext cx="469313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不限运营商；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无需点对点的语音专线，基于互联网接口，为用户提供虚拟的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SIP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中继线接入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叠加云化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子功能提供语音交换服务。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/>
          <a:srcRect l="21875" r="21875"/>
          <a:stretch>
            <a:fillRect/>
          </a:stretch>
        </p:blipFill>
        <p:spPr>
          <a:xfrm>
            <a:off x="1447" y="1347148"/>
            <a:ext cx="5194300" cy="5194300"/>
          </a:xfrm>
          <a:prstGeom prst="diamond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"/>
          <p:cNvSpPr txBox="1"/>
          <p:nvPr/>
        </p:nvSpPr>
        <p:spPr>
          <a:xfrm>
            <a:off x="536860" y="285372"/>
            <a:ext cx="655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云间漫步</a:t>
            </a:r>
            <a:r>
              <a:rPr lang="en-US" altLang="zh-CN" sz="2400" b="1" dirty="0" smtClean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 smtClean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</a:t>
            </a:r>
            <a:r>
              <a:rPr lang="en-US" altLang="zh-CN" sz="2400" b="1" dirty="0" smtClean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PBX</a:t>
            </a:r>
            <a:endParaRPr lang="zh-CN" altLang="en-US" sz="2400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0" name="墨迹 29"/>
              <p14:cNvContentPartPr/>
              <p14:nvPr/>
            </p14:nvContentPartPr>
            <p14:xfrm>
              <a:off x="5517128" y="2681320"/>
              <a:ext cx="18415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"/>
            </p:blipFill>
            <p:spPr>
              <a:xfrm>
                <a:off x="5517128" y="2681320"/>
                <a:ext cx="18415" cy="360"/>
              </a:xfrm>
              <a:prstGeom prst="rect"/>
            </p:spPr>
          </p:pic>
        </mc:Fallback>
      </mc:AlternateContent>
      <p:sp>
        <p:nvSpPr>
          <p:cNvPr id="31" name="文本框 30"/>
          <p:cNvSpPr txBox="1"/>
          <p:nvPr/>
        </p:nvSpPr>
        <p:spPr>
          <a:xfrm>
            <a:off x="406839" y="4078011"/>
            <a:ext cx="4789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申请云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PBX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需有电信商继通线路；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非名单制客户需叠加云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PBX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接入商继通；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接自购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话机（亿联、飞音）。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8246" y="1111659"/>
            <a:ext cx="4458889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产品概述</a:t>
            </a:r>
            <a:r>
              <a:rPr lang="zh-CN" altLang="en-US" sz="2000" b="1" dirty="0" smtClean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sz="16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云PBX作为商继通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产品的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子功能，是依托于云计算平台与VoIP软交换技术实现的一个多租户企业办公通信运营平台，与商继通平台对接，一同对外提供企业办公通信服务</a:t>
            </a:r>
            <a:r>
              <a:rPr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原有的实体交换机提供基础通讯功能，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其主要有：自动总机功能、分机功能、电话会议、电话录音、语音信箱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5362575" y="1185347"/>
          <a:ext cx="6367309" cy="464087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18285"/>
                <a:gridCol w="1561342"/>
                <a:gridCol w="3287682"/>
              </a:tblGrid>
              <a:tr h="337663">
                <a:tc gridSpan="3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 dirty="0"/>
                        <a:t>基础通信功能</a:t>
                      </a:r>
                      <a:endParaRPr lang="zh-CN" sz="1200" b="1" spc="12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</a:tcPr>
                </a:tc>
                <a:tc hMerge="1">
                  <a:tcPr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</a:tcPr>
                </a:tc>
              </a:tr>
              <a:tr h="420090">
                <a:tc rowSpan="11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基础语音功能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总机服务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400" spc="12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语音导航、IVR功能</a:t>
                      </a:r>
                      <a:r>
                        <a:rPr lang="zh-CN" altLang="en-US" sz="1400" spc="12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、欢迎词</a:t>
                      </a:r>
                      <a:endParaRPr lang="zh-CN" altLang="zh-CN" sz="1400" spc="120" dirty="0" smtClean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7663">
                <a:tc vMerge="1"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分机服务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分机短号互拨、分机同振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1543"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呼叫等待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忙时呼叫等待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20"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呼叫保持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呼叫过程中保持通话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862"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呼叫转移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无条件转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20"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</a:tcPr>
                </a:tc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忙时转移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862"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</a:tcPr>
                </a:tc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B w="9525">
                      <a:solidFill>
                        <a:srgbClr val="848587"/>
                      </a:solidFill>
                      <a:prstDash val="sysDash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无应答转移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862"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电话会议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开放型</a:t>
                      </a:r>
                      <a:r>
                        <a:rPr lang="en-US" altLang="zh-CN" sz="1400" spc="12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spc="12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密码型；</a:t>
                      </a:r>
                      <a:r>
                        <a:rPr lang="en-US" altLang="zh-CN" sz="1400" spc="12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3-20</a:t>
                      </a:r>
                      <a:r>
                        <a:rPr lang="zh-CN" altLang="en-US" sz="1400" spc="12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20"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录音</a:t>
                      </a: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en-US" alt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通话录音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220">
                <a:tc vMerge="1"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黑名单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呼入、呼出</a:t>
                      </a:r>
                      <a:r>
                        <a:rPr lang="zh-CN" sz="1400" spc="12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黑名单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862">
                <a:tc vMerge="1"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语音信箱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留言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862">
                <a:tc rowSpan="3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数据统计功能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通话记录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zh-CN" sz="1400" kern="12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通话历史信息</a:t>
                      </a:r>
                      <a:endParaRPr lang="zh-CN" sz="1400" kern="1200" spc="12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862">
                <a:tc vMerge="1"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通话统计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kern="12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可按</a:t>
                      </a:r>
                      <a:r>
                        <a:rPr lang="zh-CN" altLang="zh-CN" sz="1400" kern="12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时间、部门</a:t>
                      </a:r>
                      <a:r>
                        <a:rPr lang="zh-CN" altLang="en-US" sz="1400" kern="12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zh-CN" altLang="zh-CN" sz="1400" kern="12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分机号码</a:t>
                      </a:r>
                      <a:r>
                        <a:rPr lang="zh-CN" altLang="en-US" sz="1400" kern="12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统计</a:t>
                      </a:r>
                      <a:endParaRPr lang="zh-CN" sz="1400" kern="1200" spc="12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862">
                <a:tc vMerge="1"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录音记录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录音记录（在线播放、下载本地）</a:t>
                      </a:r>
                      <a:endParaRPr lang="zh-CN" sz="140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/>
          <p:nvPr/>
        </p:nvGraphicFramePr>
        <p:xfrm>
          <a:off x="2867515" y="1439545"/>
          <a:ext cx="7133879" cy="169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" r:id="rId1" imgW="9791700" imgH="3086100" progId="Visio.Drawing.11">
                  <p:embed/>
                </p:oleObj>
              </mc:Choice>
              <mc:Fallback>
                <p:oleObj name="" r:id="rId1" imgW="9791700" imgH="3086100" progId="Visio.Drawing.11">
                  <p:embed/>
                  <p:pic>
                    <p:nvPicPr>
                      <p:cNvPr id="0" name="对象 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7515" y="1439545"/>
                        <a:ext cx="7133879" cy="1692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2867515" y="3239186"/>
          <a:ext cx="7133879" cy="3355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" r:id="rId3" imgW="11722100" imgH="6553200" progId="Visio.Drawing.11">
                  <p:embed/>
                </p:oleObj>
              </mc:Choice>
              <mc:Fallback>
                <p:oleObj name="" r:id="rId3" imgW="11722100" imgH="6553200" progId="Visio.Drawing.11">
                  <p:embed/>
                  <p:pic>
                    <p:nvPicPr>
                      <p:cNvPr id="0" name="对象 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7515" y="3239186"/>
                        <a:ext cx="7133879" cy="3355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531508" y="261600"/>
            <a:ext cx="3249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en-US" sz="2400" b="1" dirty="0" smtClean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endParaRPr lang="zh-CN" altLang="en-US" sz="2400" b="1" dirty="0">
              <a:solidFill>
                <a:srgbClr val="0973DD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3140" y="1058545"/>
            <a:ext cx="993140" cy="19373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传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统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3140" y="3274695"/>
            <a:ext cx="993140" cy="30264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继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63452" y="964142"/>
            <a:ext cx="2978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语音专线（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30B+D/DID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下箭头 33"/>
          <p:cNvSpPr/>
          <p:nvPr/>
        </p:nvSpPr>
        <p:spPr>
          <a:xfrm>
            <a:off x="5362631" y="1379432"/>
            <a:ext cx="287655" cy="57658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94361" y="333121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下箭头 65"/>
          <p:cNvSpPr/>
          <p:nvPr/>
        </p:nvSpPr>
        <p:spPr>
          <a:xfrm>
            <a:off x="5965188" y="3749385"/>
            <a:ext cx="287655" cy="57658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600335" y="6147216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+mn-ea"/>
              </a:rPr>
              <a:t>（云</a:t>
            </a:r>
            <a:r>
              <a:rPr lang="en-US" altLang="zh-CN" sz="1400" dirty="0" smtClean="0">
                <a:latin typeface="+mn-ea"/>
              </a:rPr>
              <a:t>PBX</a:t>
            </a:r>
            <a:r>
              <a:rPr lang="zh-CN" altLang="en-US" sz="1400" dirty="0" smtClean="0">
                <a:latin typeface="+mn-ea"/>
              </a:rPr>
              <a:t>）</a:t>
            </a:r>
            <a:endParaRPr lang="zh-CN" altLang="en-US" sz="1400" dirty="0">
              <a:latin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311281" y="288925"/>
            <a:ext cx="324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rgbClr val="097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模式比较</a:t>
            </a:r>
            <a:endParaRPr lang="zh-CN" altLang="en-US" sz="2400" b="1" dirty="0">
              <a:solidFill>
                <a:srgbClr val="0973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1728886" y="3985434"/>
            <a:ext cx="9577070" cy="2709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728886" y="1101900"/>
            <a:ext cx="9577070" cy="2567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728126" y="1101900"/>
            <a:ext cx="993140" cy="2567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728126" y="3985435"/>
            <a:ext cx="993140" cy="27096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97871" y="2069640"/>
            <a:ext cx="2523490" cy="1600200"/>
          </a:xfrm>
          <a:prstGeom prst="rect">
            <a:avLst/>
          </a:prstGeom>
        </p:spPr>
      </p:pic>
      <p:sp>
        <p:nvSpPr>
          <p:cNvPr id="18" name="圆角矩形标注 28"/>
          <p:cNvSpPr/>
          <p:nvPr>
            <p:custDataLst>
              <p:tags r:id="rId7"/>
            </p:custDataLst>
          </p:nvPr>
        </p:nvSpPr>
        <p:spPr>
          <a:xfrm>
            <a:off x="2497871" y="1101265"/>
            <a:ext cx="3117850" cy="802005"/>
          </a:xfrm>
          <a:prstGeom prst="wedgeRoundRectCallou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传统中继线开通、迁移根据资源情况需要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10-15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工作日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C:/Users/bxtlxsj/AppData/Local/Temp/kaimatting_20200206153917/output_20200206153920..pngoutput_20200206153920.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5016" y="2340150"/>
            <a:ext cx="1411605" cy="1329055"/>
          </a:xfrm>
          <a:prstGeom prst="rect">
            <a:avLst/>
          </a:prstGeom>
        </p:spPr>
      </p:pic>
      <p:sp>
        <p:nvSpPr>
          <p:cNvPr id="20" name="圆角矩形标注 26"/>
          <p:cNvSpPr/>
          <p:nvPr>
            <p:custDataLst>
              <p:tags r:id="rId10"/>
            </p:custDataLst>
          </p:nvPr>
        </p:nvSpPr>
        <p:spPr>
          <a:xfrm>
            <a:off x="7268626" y="1101900"/>
            <a:ext cx="3357880" cy="802640"/>
          </a:xfrm>
          <a:prstGeom prst="wedgeRoundRectCallou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传统中继线需要点对点部署实体专线，无法直接上云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31"/>
          <p:cNvSpPr/>
          <p:nvPr>
            <p:custDataLst>
              <p:tags r:id="rId11"/>
            </p:custDataLst>
          </p:nvPr>
        </p:nvSpPr>
        <p:spPr>
          <a:xfrm>
            <a:off x="2443896" y="3965750"/>
            <a:ext cx="3171190" cy="782955"/>
          </a:xfrm>
          <a:prstGeom prst="wedgeRoundRectCallou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商继通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个工作日开通，满足快速部署，弹性扩容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C:/Users/bxtlxsj/AppData/Local/Temp/kaimatting_20200205121247/output_20200205121258..pngoutput_20200205121258.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65936" y="3101515"/>
            <a:ext cx="961390" cy="1142365"/>
          </a:xfrm>
          <a:prstGeom prst="rect">
            <a:avLst/>
          </a:prstGeom>
        </p:spPr>
      </p:pic>
      <p:sp>
        <p:nvSpPr>
          <p:cNvPr id="23" name="圆角矩形标注 68"/>
          <p:cNvSpPr/>
          <p:nvPr>
            <p:custDataLst>
              <p:tags r:id="rId14"/>
            </p:custDataLst>
          </p:nvPr>
        </p:nvSpPr>
        <p:spPr>
          <a:xfrm>
            <a:off x="7222271" y="3965750"/>
            <a:ext cx="3450590" cy="782955"/>
          </a:xfrm>
          <a:prstGeom prst="wedgeRoundRectCallou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服务全云化，不涉及实体线路，可以直接接入国内各大云平台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2271" y="4998895"/>
            <a:ext cx="2734310" cy="15322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97871" y="4937935"/>
            <a:ext cx="2595880" cy="15335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5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515600" cy="6344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0973DD"/>
                </a:solidFill>
                <a:cs typeface="+mn-cs"/>
              </a:rPr>
              <a:t>产品资费</a:t>
            </a:r>
            <a:endParaRPr lang="zh-CN" altLang="en-US" sz="2400" dirty="0">
              <a:solidFill>
                <a:srgbClr val="0973DD"/>
              </a:solidFill>
              <a:cs typeface="+mn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60002" y="1567812"/>
          <a:ext cx="10430870" cy="257686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585868"/>
                <a:gridCol w="2905301"/>
                <a:gridCol w="3100552"/>
                <a:gridCol w="2839149"/>
              </a:tblGrid>
              <a:tr h="332845">
                <a:tc>
                  <a:txBody>
                    <a:bodyPr/>
                    <a:lstStyle/>
                    <a:p>
                      <a:pPr algn="ctr" fontAlgn="t"/>
                      <a:r>
                        <a:rPr lang="zh-CN" sz="1400" kern="0" dirty="0">
                          <a:effectLst/>
                        </a:rPr>
                        <a:t>项目名称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400" kern="0" dirty="0">
                          <a:effectLst/>
                        </a:rPr>
                        <a:t>名称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400" kern="0" dirty="0">
                          <a:effectLst/>
                        </a:rPr>
                        <a:t>资费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400" kern="0" dirty="0">
                          <a:effectLst/>
                        </a:rPr>
                        <a:t>内容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520659">
                <a:tc rowSpan="3">
                  <a:txBody>
                    <a:bodyPr/>
                    <a:lstStyle/>
                    <a:p>
                      <a:pPr algn="ctr"/>
                      <a:r>
                        <a:rPr lang="zh-CN" sz="1400" kern="0" dirty="0">
                          <a:effectLst/>
                        </a:rPr>
                        <a:t>功能费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0" dirty="0">
                          <a:effectLst/>
                        </a:rPr>
                        <a:t>商继通模块功能费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dirty="0">
                          <a:effectLst/>
                        </a:rPr>
                        <a:t>800</a:t>
                      </a:r>
                      <a:r>
                        <a:rPr lang="zh-CN" sz="1400" kern="0" dirty="0">
                          <a:effectLst/>
                        </a:rPr>
                        <a:t>元</a:t>
                      </a:r>
                      <a:r>
                        <a:rPr lang="en-US" sz="1400" kern="0" dirty="0">
                          <a:effectLst/>
                        </a:rPr>
                        <a:t>/</a:t>
                      </a:r>
                      <a:r>
                        <a:rPr lang="zh-CN" sz="1400" kern="0" dirty="0">
                          <a:effectLst/>
                        </a:rPr>
                        <a:t>月</a:t>
                      </a:r>
                      <a:r>
                        <a:rPr lang="en-US" sz="1400" kern="0" dirty="0">
                          <a:effectLst/>
                        </a:rPr>
                        <a:t>/</a:t>
                      </a:r>
                      <a:r>
                        <a:rPr lang="zh-CN" sz="1400" kern="0" dirty="0">
                          <a:effectLst/>
                        </a:rPr>
                        <a:t>模块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0" dirty="0">
                          <a:effectLst/>
                        </a:rPr>
                        <a:t>提供商继通模块，包含系统对接服务及</a:t>
                      </a:r>
                      <a:r>
                        <a:rPr lang="en-US" sz="1400" kern="0" dirty="0">
                          <a:effectLst/>
                        </a:rPr>
                        <a:t>10</a:t>
                      </a:r>
                      <a:r>
                        <a:rPr lang="zh-CN" sz="1400" kern="0" dirty="0">
                          <a:effectLst/>
                        </a:rPr>
                        <a:t>路</a:t>
                      </a:r>
                      <a:r>
                        <a:rPr lang="zh-CN" sz="1400" kern="0" dirty="0" smtClean="0">
                          <a:effectLst/>
                        </a:rPr>
                        <a:t>并发</a:t>
                      </a:r>
                      <a:r>
                        <a:rPr lang="zh-CN" altLang="en-US" sz="1400" kern="0" dirty="0" smtClean="0">
                          <a:effectLst/>
                        </a:rPr>
                        <a:t>，标配</a:t>
                      </a:r>
                      <a:r>
                        <a:rPr lang="en-US" altLang="zh-CN" sz="1400" kern="0" dirty="0" smtClean="0">
                          <a:effectLst/>
                        </a:rPr>
                        <a:t>10</a:t>
                      </a:r>
                      <a:r>
                        <a:rPr lang="zh-CN" altLang="en-US" sz="1400" kern="0" dirty="0" smtClean="0">
                          <a:effectLst/>
                        </a:rPr>
                        <a:t>个码号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520659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0" dirty="0">
                          <a:effectLst/>
                        </a:rPr>
                        <a:t>商继通视频模块功能费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>
                          <a:effectLst/>
                        </a:rPr>
                        <a:t>2000</a:t>
                      </a:r>
                      <a:r>
                        <a:rPr lang="zh-CN" sz="1400" kern="0">
                          <a:effectLst/>
                        </a:rPr>
                        <a:t>元</a:t>
                      </a:r>
                      <a:r>
                        <a:rPr lang="en-US" sz="1400" kern="0">
                          <a:effectLst/>
                        </a:rPr>
                        <a:t>/</a:t>
                      </a:r>
                      <a:r>
                        <a:rPr lang="zh-CN" sz="1400" kern="0">
                          <a:effectLst/>
                        </a:rPr>
                        <a:t>月</a:t>
                      </a:r>
                      <a:r>
                        <a:rPr lang="en-US" sz="1400" kern="0">
                          <a:effectLst/>
                        </a:rPr>
                        <a:t>/</a:t>
                      </a:r>
                      <a:r>
                        <a:rPr lang="zh-CN" sz="1400" kern="0">
                          <a:effectLst/>
                        </a:rPr>
                        <a:t>模块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0" dirty="0" smtClean="0">
                          <a:effectLst/>
                        </a:rPr>
                        <a:t>提供商继通视频模块，包含系统对接服务及</a:t>
                      </a:r>
                      <a:r>
                        <a:rPr lang="en-US" sz="1400" kern="0" dirty="0" smtClean="0">
                          <a:effectLst/>
                        </a:rPr>
                        <a:t>10</a:t>
                      </a:r>
                      <a:r>
                        <a:rPr lang="zh-CN" sz="1400" kern="0" dirty="0" smtClean="0">
                          <a:effectLst/>
                        </a:rPr>
                        <a:t>路并发</a:t>
                      </a:r>
                      <a:r>
                        <a:rPr lang="zh-CN" altLang="en-US" sz="1400" kern="0" dirty="0" smtClean="0">
                          <a:effectLst/>
                        </a:rPr>
                        <a:t>，标配</a:t>
                      </a:r>
                      <a:r>
                        <a:rPr lang="en-US" altLang="zh-CN" sz="1400" kern="0" dirty="0" smtClean="0">
                          <a:effectLst/>
                        </a:rPr>
                        <a:t>10</a:t>
                      </a:r>
                      <a:r>
                        <a:rPr lang="zh-CN" altLang="en-US" sz="1400" kern="0" dirty="0" smtClean="0">
                          <a:effectLst/>
                        </a:rPr>
                        <a:t>个码号</a:t>
                      </a:r>
                      <a:endParaRPr lang="zh-CN" altLang="en-US" sz="1400" kern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36348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0" dirty="0">
                          <a:effectLst/>
                        </a:rPr>
                        <a:t>商继通云</a:t>
                      </a:r>
                      <a:r>
                        <a:rPr lang="en-US" sz="1400" kern="0" dirty="0" err="1">
                          <a:effectLst/>
                        </a:rPr>
                        <a:t>PBX</a:t>
                      </a:r>
                      <a:r>
                        <a:rPr lang="zh-CN" sz="1400" kern="0" dirty="0">
                          <a:effectLst/>
                        </a:rPr>
                        <a:t>分机功能费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dirty="0">
                          <a:effectLst/>
                        </a:rPr>
                        <a:t>20</a:t>
                      </a:r>
                      <a:r>
                        <a:rPr lang="zh-CN" sz="1400" kern="0" dirty="0">
                          <a:effectLst/>
                        </a:rPr>
                        <a:t>元</a:t>
                      </a:r>
                      <a:r>
                        <a:rPr lang="en-US" sz="1400" kern="0" dirty="0">
                          <a:effectLst/>
                        </a:rPr>
                        <a:t>/</a:t>
                      </a:r>
                      <a:r>
                        <a:rPr lang="zh-CN" sz="1400" kern="0" dirty="0">
                          <a:effectLst/>
                        </a:rPr>
                        <a:t>月</a:t>
                      </a:r>
                      <a:r>
                        <a:rPr lang="en-US" sz="1400" kern="0" dirty="0">
                          <a:effectLst/>
                        </a:rPr>
                        <a:t>/</a:t>
                      </a:r>
                      <a:r>
                        <a:rPr lang="zh-CN" sz="1400" kern="0" dirty="0">
                          <a:effectLst/>
                        </a:rPr>
                        <a:t>分机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0" dirty="0">
                          <a:effectLst/>
                        </a:rPr>
                        <a:t>提供语音交换服务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520659"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kern="0" dirty="0">
                          <a:effectLst/>
                        </a:rPr>
                        <a:t>通信费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0">
                          <a:effectLst/>
                        </a:rPr>
                        <a:t>商继通本地通话费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0" dirty="0">
                          <a:effectLst/>
                        </a:rPr>
                        <a:t>前三分钟共</a:t>
                      </a:r>
                      <a:r>
                        <a:rPr lang="en-US" sz="1400" kern="0" dirty="0">
                          <a:effectLst/>
                        </a:rPr>
                        <a:t>0.22</a:t>
                      </a:r>
                      <a:r>
                        <a:rPr lang="zh-CN" sz="1400" kern="0" dirty="0">
                          <a:effectLst/>
                        </a:rPr>
                        <a:t>元，</a:t>
                      </a:r>
                      <a:endParaRPr lang="en-US" altLang="zh-CN" sz="1400" kern="0" dirty="0">
                        <a:effectLst/>
                      </a:endParaRPr>
                    </a:p>
                    <a:p>
                      <a:pPr algn="ctr"/>
                      <a:r>
                        <a:rPr lang="zh-CN" sz="1400" kern="0" dirty="0">
                          <a:effectLst/>
                        </a:rPr>
                        <a:t>后每分钟</a:t>
                      </a:r>
                      <a:r>
                        <a:rPr lang="en-US" sz="1400" kern="0" dirty="0">
                          <a:effectLst/>
                        </a:rPr>
                        <a:t>0.11</a:t>
                      </a:r>
                      <a:r>
                        <a:rPr lang="zh-CN" sz="1400" kern="0" dirty="0">
                          <a:effectLst/>
                        </a:rPr>
                        <a:t>元</a:t>
                      </a:r>
                      <a:r>
                        <a:rPr lang="en-US" sz="1400" kern="0" dirty="0">
                          <a:effectLst/>
                        </a:rPr>
                        <a:t>/</a:t>
                      </a:r>
                      <a:r>
                        <a:rPr lang="zh-CN" sz="1400" kern="0" dirty="0">
                          <a:effectLst/>
                        </a:rPr>
                        <a:t>分钟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45691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0">
                          <a:effectLst/>
                        </a:rPr>
                        <a:t>商继通国内长途通话费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dirty="0">
                          <a:effectLst/>
                        </a:rPr>
                        <a:t>0.7</a:t>
                      </a:r>
                      <a:r>
                        <a:rPr lang="zh-CN" sz="1400" kern="0" dirty="0">
                          <a:effectLst/>
                        </a:rPr>
                        <a:t>元</a:t>
                      </a:r>
                      <a:r>
                        <a:rPr lang="en-US" sz="1400" kern="0" dirty="0">
                          <a:effectLst/>
                        </a:rPr>
                        <a:t>/</a:t>
                      </a:r>
                      <a:r>
                        <a:rPr lang="zh-CN" sz="1400" kern="0" dirty="0">
                          <a:effectLst/>
                        </a:rPr>
                        <a:t>分钟</a:t>
                      </a:r>
                      <a:endParaRPr lang="zh-CN" altLang="en-US" sz="140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0" dirty="0">
                          <a:effectLst/>
                        </a:rPr>
                        <a:t>可支持</a:t>
                      </a:r>
                      <a:r>
                        <a:rPr lang="en-US" altLang="zh-CN" sz="1400" kern="0" dirty="0">
                          <a:effectLst/>
                        </a:rPr>
                        <a:t>6</a:t>
                      </a:r>
                      <a:r>
                        <a:rPr lang="zh-CN" altLang="en-US" sz="1400" kern="0" dirty="0">
                          <a:effectLst/>
                        </a:rPr>
                        <a:t>秒计费</a:t>
                      </a: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22266" y="4528651"/>
            <a:ext cx="11049000" cy="753380"/>
            <a:chOff x="827065" y="3932282"/>
            <a:chExt cx="11049000" cy="753380"/>
          </a:xfrm>
        </p:grpSpPr>
        <p:sp>
          <p:nvSpPr>
            <p:cNvPr id="5" name="文本框 4"/>
            <p:cNvSpPr txBox="1"/>
            <p:nvPr/>
          </p:nvSpPr>
          <p:spPr>
            <a:xfrm>
              <a:off x="974634" y="4270164"/>
              <a:ext cx="82381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按每个模块（每10并发）0.12 CAPS计算（向上取整）；不足2的，设定为2 CAPS（每秒最多呼2通）。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27065" y="3932282"/>
              <a:ext cx="11049000" cy="3772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“国内长途通话”指大陆地区通话，不含中国台湾、中国香港、中国澳门地区。“本地通话”指上海市内通话；“本地”指上海市。</a:t>
              </a:r>
              <a:endPara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5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515600" cy="6344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 smtClean="0">
                <a:solidFill>
                  <a:srgbClr val="0973DD"/>
                </a:solidFill>
                <a:cs typeface="+mn-cs"/>
              </a:rPr>
              <a:t>业务申请</a:t>
            </a:r>
            <a:r>
              <a:rPr lang="zh-CN" altLang="en-US" sz="2400" dirty="0">
                <a:solidFill>
                  <a:srgbClr val="0973DD"/>
                </a:solidFill>
                <a:cs typeface="+mn-cs"/>
              </a:rPr>
              <a:t>流程</a:t>
            </a:r>
            <a:endParaRPr lang="zh-CN" altLang="en-US" sz="2400" dirty="0">
              <a:solidFill>
                <a:srgbClr val="0973DD"/>
              </a:solidFill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1604" y="911885"/>
            <a:ext cx="7557174" cy="5800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重点业务审批材料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AutoNum type="alphaLcPeriod"/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所有用户均需提供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商继通业务预审表（语音专线风险防控表）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需销售单位分管领导签字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用户现场照片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外景、门头、内景（需带地址、时间水印）；办公地址、安装地址、职场坐席所在地址不一致的，需分别提供（至少要求客户经理本人入镜其中一个地址</a:t>
            </a:r>
            <a:r>
              <a:rPr lang="zh-CN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网络拓扑图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需包括语音网络结构，标明对接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、交换机设备及各地址具体位置；涉及到本地多点组网或跨省组网的，必须包含交换机所在地址、用户终端所在地址的具体</a:t>
            </a:r>
            <a:r>
              <a:rPr lang="zh-CN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网络及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信息安全承诺书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自有交换机接入用户安全承诺函（如为自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交换机接入）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自用呼叫中心用户需提供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（经营性暂不受理）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话术模板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450411" y="1092376"/>
            <a:ext cx="2225575" cy="5181851"/>
            <a:chOff x="8450411" y="1092376"/>
            <a:chExt cx="2225575" cy="5181851"/>
          </a:xfrm>
        </p:grpSpPr>
        <p:sp>
          <p:nvSpPr>
            <p:cNvPr id="2" name="矩形 1"/>
            <p:cNvSpPr/>
            <p:nvPr/>
          </p:nvSpPr>
          <p:spPr>
            <a:xfrm>
              <a:off x="8459502" y="1092376"/>
              <a:ext cx="1661960" cy="53056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重点业务审批发起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459503" y="4761356"/>
              <a:ext cx="1661959" cy="58577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审批完毕，收集材料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CRM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受理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453442" y="5739982"/>
              <a:ext cx="1661960" cy="53424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提交工单，审批单给号百开通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8456471" y="1937846"/>
              <a:ext cx="1661960" cy="692175"/>
              <a:chOff x="7972098" y="2165950"/>
              <a:chExt cx="1676400" cy="755925"/>
            </a:xfrm>
          </p:grpSpPr>
          <p:sp>
            <p:nvSpPr>
              <p:cNvPr id="4" name="流程图: 决策 3"/>
              <p:cNvSpPr/>
              <p:nvPr/>
            </p:nvSpPr>
            <p:spPr>
              <a:xfrm>
                <a:off x="7972098" y="2165950"/>
                <a:ext cx="1676400" cy="755925"/>
              </a:xfrm>
              <a:prstGeom prst="flowChartDecision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8173244" y="2390023"/>
                <a:ext cx="12618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dk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销售单位审批</a:t>
                </a:r>
                <a:endParaRPr lang="zh-CN" altLang="en-US" sz="1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450411" y="2860686"/>
              <a:ext cx="1661960" cy="634469"/>
              <a:chOff x="9636661" y="2461829"/>
              <a:chExt cx="1661960" cy="755925"/>
            </a:xfrm>
          </p:grpSpPr>
          <p:sp>
            <p:nvSpPr>
              <p:cNvPr id="14" name="流程图: 决策 13"/>
              <p:cNvSpPr/>
              <p:nvPr/>
            </p:nvSpPr>
            <p:spPr>
              <a:xfrm>
                <a:off x="9636661" y="2461829"/>
                <a:ext cx="1661960" cy="755925"/>
              </a:xfrm>
              <a:prstGeom prst="flowChartDecision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009947" y="270632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dk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号百审批</a:t>
                </a:r>
                <a:endParaRPr lang="zh-CN" altLang="en-US" sz="1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6" name="直接箭头连接符 15"/>
            <p:cNvCxnSpPr>
              <a:stCxn id="4" idx="2"/>
              <a:endCxn id="14" idx="0"/>
            </p:cNvCxnSpPr>
            <p:nvPr/>
          </p:nvCxnSpPr>
          <p:spPr>
            <a:xfrm flipH="1">
              <a:off x="9281391" y="2630021"/>
              <a:ext cx="6060" cy="2306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8453441" y="3732949"/>
              <a:ext cx="1661960" cy="685740"/>
              <a:chOff x="8473138" y="3911674"/>
              <a:chExt cx="1661960" cy="685740"/>
            </a:xfrm>
          </p:grpSpPr>
          <p:sp>
            <p:nvSpPr>
              <p:cNvPr id="21" name="流程图: 决策 20"/>
              <p:cNvSpPr/>
              <p:nvPr/>
            </p:nvSpPr>
            <p:spPr>
              <a:xfrm>
                <a:off x="8473138" y="3911674"/>
                <a:ext cx="1661960" cy="685740"/>
              </a:xfrm>
              <a:prstGeom prst="flowChartDecision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583408" y="4112953"/>
                <a:ext cx="14414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dk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政企产品处审批</a:t>
                </a:r>
                <a:endParaRPr lang="zh-CN" altLang="en-US" sz="1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4" name="直接箭头连接符 23"/>
            <p:cNvCxnSpPr>
              <a:stCxn id="2" idx="2"/>
              <a:endCxn id="4" idx="0"/>
            </p:cNvCxnSpPr>
            <p:nvPr/>
          </p:nvCxnSpPr>
          <p:spPr>
            <a:xfrm flipH="1">
              <a:off x="9287451" y="1622940"/>
              <a:ext cx="3031" cy="3149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4" idx="2"/>
              <a:endCxn id="21" idx="0"/>
            </p:cNvCxnSpPr>
            <p:nvPr/>
          </p:nvCxnSpPr>
          <p:spPr>
            <a:xfrm>
              <a:off x="9281391" y="3495155"/>
              <a:ext cx="3030" cy="237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1" idx="2"/>
              <a:endCxn id="6" idx="0"/>
            </p:cNvCxnSpPr>
            <p:nvPr/>
          </p:nvCxnSpPr>
          <p:spPr>
            <a:xfrm>
              <a:off x="9284421" y="4418689"/>
              <a:ext cx="6062" cy="3426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6" idx="2"/>
              <a:endCxn id="7" idx="0"/>
            </p:cNvCxnSpPr>
            <p:nvPr/>
          </p:nvCxnSpPr>
          <p:spPr>
            <a:xfrm flipH="1">
              <a:off x="9284422" y="5347128"/>
              <a:ext cx="6061" cy="3928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连接符: 肘形 35"/>
            <p:cNvCxnSpPr>
              <a:stCxn id="21" idx="3"/>
              <a:endCxn id="2" idx="3"/>
            </p:cNvCxnSpPr>
            <p:nvPr/>
          </p:nvCxnSpPr>
          <p:spPr>
            <a:xfrm flipV="1">
              <a:off x="10115401" y="1357658"/>
              <a:ext cx="6061" cy="2718161"/>
            </a:xfrm>
            <a:prstGeom prst="bentConnector3">
              <a:avLst>
                <a:gd name="adj1" fmla="val 890052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0311784" y="2347406"/>
              <a:ext cx="3642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</a:t>
              </a:r>
              <a:endPara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endPara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</a:t>
              </a:r>
              <a:endPara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340740" y="258790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endPara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321735" y="345472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endPara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340740" y="440190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endPara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5"/>
          <p:cNvSpPr>
            <a:spLocks noGrp="1"/>
          </p:cNvSpPr>
          <p:nvPr>
            <p:ph type="title"/>
          </p:nvPr>
        </p:nvSpPr>
        <p:spPr>
          <a:xfrm>
            <a:off x="441604" y="172675"/>
            <a:ext cx="10515600" cy="6344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 smtClean="0">
                <a:solidFill>
                  <a:srgbClr val="0973DD"/>
                </a:solidFill>
                <a:cs typeface="+mn-cs"/>
              </a:rPr>
              <a:t>业务开通</a:t>
            </a:r>
            <a:r>
              <a:rPr lang="zh-CN" altLang="en-US" sz="2400" dirty="0">
                <a:solidFill>
                  <a:srgbClr val="0973DD"/>
                </a:solidFill>
                <a:cs typeface="+mn-cs"/>
              </a:rPr>
              <a:t>流程</a:t>
            </a:r>
            <a:endParaRPr lang="zh-CN" altLang="en-US" sz="2400" dirty="0">
              <a:solidFill>
                <a:srgbClr val="0973DD"/>
              </a:solidFill>
              <a:cs typeface="+mn-cs"/>
            </a:endParaRPr>
          </a:p>
        </p:txBody>
      </p:sp>
      <p:pic>
        <p:nvPicPr>
          <p:cNvPr id="2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3219" y="671052"/>
            <a:ext cx="2781300" cy="5791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1604" y="807144"/>
            <a:ext cx="84436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受理材料（七件套）：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营业执照复印件（加盖公章）；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法人（与单位证照上记载的姓名一致）身份证复印件（加盖公章）；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单位授权书（加盖公章），授权的经办人需为本单位员工；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经办人复印件（加盖公章）及身份证原件及本人到场；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经办人劳动合同、工作证、在职证明、社保记录等其他等证明为单位员工的材料（可选，加盖公章）；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受理单（纸质受理单填写）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信息安全承诺书（加盖公章）；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上海市新入网电话用户法律责任告知书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（加盖公章）；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0973DD"/>
                </a:solidFill>
                <a:cs typeface="+mn-cs"/>
              </a:rPr>
              <a:t>售后服务</a:t>
            </a:r>
            <a:endParaRPr lang="zh-CN" altLang="en-US" sz="2400" dirty="0">
              <a:solidFill>
                <a:srgbClr val="0973DD"/>
              </a:solidFill>
              <a:cs typeface="+mn-cs"/>
            </a:endParaRPr>
          </a:p>
        </p:txBody>
      </p:sp>
      <p:sp>
        <p:nvSpPr>
          <p:cNvPr id="3" name="Oval 4"/>
          <p:cNvSpPr/>
          <p:nvPr/>
        </p:nvSpPr>
        <p:spPr>
          <a:xfrm>
            <a:off x="689815" y="1748692"/>
            <a:ext cx="676215" cy="676215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gray">
          <a:xfrm>
            <a:off x="1436370" y="1887220"/>
            <a:ext cx="9090660" cy="39878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业务在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CRM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受理后，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个工作日开通，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个自然日内完工。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9815" y="2930691"/>
            <a:ext cx="676215" cy="676215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gray">
          <a:xfrm>
            <a:off x="1436370" y="3080204"/>
            <a:ext cx="8956675" cy="398780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故障申告：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10000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号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。号百收到客保单后进行故障预判并做相应处理。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7" name="Oval 4"/>
          <p:cNvSpPr/>
          <p:nvPr/>
        </p:nvSpPr>
        <p:spPr>
          <a:xfrm>
            <a:off x="689815" y="4159499"/>
            <a:ext cx="676215" cy="676215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gray">
          <a:xfrm>
            <a:off x="1436370" y="4188432"/>
            <a:ext cx="10024745" cy="553085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兰亭黑_GBK" pitchFamily="2" charset="-122"/>
              </a:rPr>
              <a:t>故障处理时限：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兰亭黑_GBK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兰亭黑_GBK" pitchFamily="2" charset="-122"/>
              </a:rPr>
              <a:t>小时响应，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兰亭黑_GBK" pitchFamily="2" charset="-122"/>
              </a:rPr>
              <a:t>24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兰亭黑_GBK" pitchFamily="2" charset="-122"/>
              </a:rPr>
              <a:t>小时处理完成。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兰亭黑_GBK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bf74dfdf-6cf1-4814-a2b5-3a717d129701}"/>
  <p:tag name="TABLE_ENDDRAG_ORIGIN_RECT" val="773*351"/>
  <p:tag name="TABLE_ENDDRAG_RECT" val="77*114*773*351"/>
</p:tagLst>
</file>

<file path=ppt/tags/tag10.xml><?xml version="1.0" encoding="utf-8"?>
<p:tagLst xmlns:p="http://schemas.openxmlformats.org/presentationml/2006/main">
  <p:tag name="REFSHAPE" val="834675212"/>
</p:tagLst>
</file>

<file path=ppt/tags/tag11.xml><?xml version="1.0" encoding="utf-8"?>
<p:tagLst xmlns:p="http://schemas.openxmlformats.org/presentationml/2006/main">
  <p:tag name="REFSHAPE" val="834675348"/>
</p:tagLst>
</file>

<file path=ppt/tags/tag12.xml><?xml version="1.0" encoding="utf-8"?>
<p:tagLst xmlns:p="http://schemas.openxmlformats.org/presentationml/2006/main">
  <p:tag name="REFSHAPE" val="834701052"/>
</p:tagLst>
</file>

<file path=ppt/tags/tag13.xml><?xml version="1.0" encoding="utf-8"?>
<p:tagLst xmlns:p="http://schemas.openxmlformats.org/presentationml/2006/main">
  <p:tag name="KSO_WM_UNIT_TABLE_BEAUTIFY" val="smartTable{7ae444ca-26b3-407e-8646-d86b1bfa79ac}"/>
</p:tagLst>
</file>

<file path=ppt/tags/tag15.xml><?xml version="1.0" encoding="utf-8"?>
<p:tagLst xmlns:p="http://schemas.openxmlformats.org/presentationml/2006/main">
  <p:tag name="COMMONDATA" val="eyJoZGlkIjoiYjgyOGQyODI3NTAyMDJjYmRjZmFkZWE1NDI5Y2Q4NDIifQ=="/>
  <p:tag name="KSO_WPP_MARK_KEY" val="ee724895-2dee-406c-8df2-45709661e7ef"/>
</p:tagLst>
</file>

<file path=ppt/tags/tag2.xml><?xml version="1.0" encoding="utf-8"?>
<p:tagLst xmlns:p="http://schemas.openxmlformats.org/presentationml/2006/main">
  <p:tag name="REFSHAPE" val="834702412"/>
</p:tagLst>
</file>

<file path=ppt/tags/tag3.xml><?xml version="1.0" encoding="utf-8"?>
<p:tagLst xmlns:p="http://schemas.openxmlformats.org/presentationml/2006/main">
  <p:tag name="REFSHAPE" val="834669364"/>
</p:tagLst>
</file>

<file path=ppt/tags/tag4.xml><?xml version="1.0" encoding="utf-8"?>
<p:tagLst xmlns:p="http://schemas.openxmlformats.org/presentationml/2006/main">
  <p:tag name="REFSHAPE" val="834668820"/>
</p:tagLst>
</file>

<file path=ppt/tags/tag5.xml><?xml version="1.0" encoding="utf-8"?>
<p:tagLst xmlns:p="http://schemas.openxmlformats.org/presentationml/2006/main">
  <p:tag name="REFSHAPE" val="834674124"/>
</p:tagLst>
</file>

<file path=ppt/tags/tag6.xml><?xml version="1.0" encoding="utf-8"?>
<p:tagLst xmlns:p="http://schemas.openxmlformats.org/presentationml/2006/main">
  <p:tag name="REFSHAPE" val="834701732"/>
  <p:tag name="KSO_WM_UNIT_PLACING_PICTURE_USER_VIEWPORT" val="{&quot;height&quot;:2095,&quot;width&quot;:3305}"/>
</p:tagLst>
</file>

<file path=ppt/tags/tag7.xml><?xml version="1.0" encoding="utf-8"?>
<p:tagLst xmlns:p="http://schemas.openxmlformats.org/presentationml/2006/main">
  <p:tag name="REFSHAPE" val="834675076"/>
</p:tagLst>
</file>

<file path=ppt/tags/tag8.xml><?xml version="1.0" encoding="utf-8"?>
<p:tagLst xmlns:p="http://schemas.openxmlformats.org/presentationml/2006/main">
  <p:tag name="REFSHAPE" val="834701324"/>
  <p:tag name="KSO_WM_UNIT_PLACING_PICTURE_USER_VIEWPORT" val="{&quot;height&quot;:2729,&quot;width&quot;:2947}"/>
</p:tagLst>
</file>

<file path=ppt/tags/tag9.xml><?xml version="1.0" encoding="utf-8"?>
<p:tagLst xmlns:p="http://schemas.openxmlformats.org/presentationml/2006/main">
  <p:tag name="REFSHAPE" val="834702276"/>
</p:tagLst>
</file>

<file path=ppt/theme/theme1.xml><?xml version="1.0" encoding="utf-8"?>
<a:theme xmlns:a="http://schemas.openxmlformats.org/drawingml/2006/main" name="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xrdjczq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xMjU3NDYwNTYyODQiLAogICAiR3JvdXBJZCIgOiAiMjk0NDQyNDIyIiwKICAgIkltYWdlIiA6ICJpVkJPUncwS0dnb0FBQUFOU1VoRVVnQUFBTnNBQUFISUNBWUFBQURIdHAvQkFBQUFDWEJJV1hNQUFBc1RBQUFMRXdFQW1wd1lBQUFnQUVsRVFWUjRuTzNkZVZ4VTVmNEg4TThaRmdVUlROeEt1MmFZbHJ5dXlhQW1QelVWd1NSTjFDNlc1bG91MkkzTXVvcGxwdUpDaXRldTVzcVY4aXFpWWFHQWdnc3F2TXhRRE56S1hCQ1hSRk5FWndDSFlaZzV6KzhQbWhPSFdSZ1d6ekREOS8yUGM4NTU1cHhueHZud1BPYzVHMEFJSVlRUVFnZ2hoQkJDQ0NHRUVFSUlJWVFRUWdnaGhCQkNDQ0dFRUVJSUlZUVFRZ2doaEJCQ0NDR0VFRUlJSVlRUVFnZ2hoQkJDQ0NHRUVFSUlJWVFRUWdnaGhCQkNDQ0dFRUVJSUlZUVFRZ2doaEJCQ0NDR0VFRUlJSVlRUVFnZ2hoQkE3d0ZtN0FuWGg0K056aXVPNDN0YXVCN0VOakxIME0yZk9ETExXOW1YVzJuQjlvS0NSbXVBNGJxQTF0KzlvelkzWGwrenNiR3RYZ1RSd3ZyNisxcTZDYmJkc2hOZ1NDaHNoRXFHd0VTSVJDaHNoRXFHd0VTSVJDaHNoRXFHd0VTSVJDaHNoRXFHd0VTSVJDaHNoRXFHd0VTSVJDaHNoRXFHd0VTSVJDaHNoRXFHd0VTSVJDaHNoRXFHdzJUQ2U1K3U4anA5KytnazZuYTRlYWtPcVEyR3pNZjM2OVJOZXo1czNENWN2WDY3VCtzTEN3cUJTcWVxMGpsT25UbUhPbkRrb0xTMFZ6ZCsvZno4U0V4UHJ0RzU3WWhlM1JiQW1YMTlmZUhoNG1GeXVWQ3FGMnpZY09uUUlFUkVSQm1VMEdnMWtNaGtjSFEzL08zNzg4VWVqNjFXcjFUaDkralNXTEZsaXNDd3JLd3R6NXN3QkFKU1dsc0xCd1FIT3pzN0M4b3lNRENnVUNyUm8wY0xnczFpaVM1Y3UyTGx6cHpBdGw4c1JIeCtQc0xBd1JFZEhReWFUb2Fpb0NKczNiOGJYWDM5dDBUb2JBd3BiUFRoNjlLakpaWlYvd0VPR0RNR1FJVU1NeW9TR2htTE1tREh3OS9jM3VvNkpFeWRpMjdadG9ubkhqaDFENTg2ZDBhUkpFNFB5dlh2M1JrWkdCZ29LQ2pCdTNEakV4TVNnZWZQbUtDMHR4VFBQUEFPTlJvUEJnd2NiM0xzbEt5dExOSDMzN2wwRUJ3Y2J6T2U0djI3S05ucjBhSlNXbGtLcjFlTHg0OGNZTm13WWdJby9CbXExR3FHaG9RQ0ExTlJVbzUrdE1hR3cxWVBBd01BNnZUODNOeGZkdW5VenVmenExYXNHOCtMajQzSGx5aFVNR0RBQUFQRDQ4V080dXJxQzR6aEVSMGZqaFJkZXdPTEZpekY5K25UODdXOS93NGtUSjdCNTgyWnMzYnJWNUhZY0hCeEUwektaek9qOHl1N2Z2Mi9RK3ZyNitvcUNYTG5yMjVoUjJPckI0Y09IVFM2cjJqWFQ2WFRvM2J1M1FkZHozTGh4b3VuSzNjK3F6cDA3aC9QbnoyUEJnZ1VZT1hJa0FLQnYzNzVJUzBzVHVvdno1ODlIWGw0ZSt2VHBnNisvL2hvUEh6N0U5ZXZYOGNNUFB5QTRPTGpHbjlFY1krdXJQRSt0VnRmcjltd1ZoYTJPTm16WVlIWjVYRnljMGZubXVwNzZRSnF5ZGV0V2RPM2FGYi8vL2pzQVFLRlF3TlhWVmJSZjFyOS9mM1RxMUFtdXJxNDRmLzQ4SmsyYWhERmp4aUEyTnJiZXcxWjFFTVRYMTFjMGoxcTJDaFMyV3ZyNjY2K3haODhlNkhRNnFGUXFORy9ldk5yM21BdFlUY3lZTVFPTU1VUkZSUUVBZnZ2dE4zaDdlNHZLREIwNkZFQkZjSmN0VzRhVksxY0NBSll0V3dhTlJsTXY5U0ExUTJHcnBiQ3dNSVNGaFdIanhvMG9LaXBDZUhoNGpkNWZtLzI4aHc4ZkFnQmVmUEZGQU1DalI0OXc1ODRkcEtlbjQ5VlhYeFdWMWUvTFZaMzI5UFRFcmwyN2FyeHRjNEtDZ3N6T28yNWtCUXBiSFYyOWVoVVhMbHhBV2xxYTBlVUtoUUk3ZHV4QWx5NWRSUFBON2VkVjdrYXExV3JvZERyODYxLy93dm56NTBYbDNubm5IZno3My8vRzVjdVhNV3ZXTE5HeWpJd00wYnIwMHdEcXRXVmJzMmFOd1g2cHI2K3ZhUFNSN2xoZGdjSldSNnRYcnphNWpPZDVEQmd3QUIwNmRLajErbS9ldkFsM2QzZjA2TkVEUzVjdVJVQkFnTEJzeElnUjJMUnBFMTU5OVZXNHVycldlaHUxWmE1MU5yWnM0c1NKbURCaHdwT3NVb05HWWF0SFNxVVNycTZ1Y0hKeUFzL3pTRXBLUXZ2Mjdlc1VoSzVkdXlJbEpVVTArQUVBK2ZuNStPS0xMekJ3NEVEazVlVmg2dFNwbURKbEN2ejgvRkJZV0lnN2QrNmd1TGdZQ29VQ0FMQmx5eFk4ZXZRSVBNOGpQRHdjbVptWlFyZlUyTUYwUzVocW5YMTlmYzIyM0kwVmhhMGVqUjA3RnZmdjN3ZFFjWXlxWThlT1dMQmdnZEd5cGc1Z0cxTTFhTnUzYjhlMmJkdnd3UWNmSURnNEdEelBJekV4RWN1V0xRTUF2UGZlZXpoMTZoUmF0MjZOMXExYkl5SWlBcDZlbnZEMDlFU3JWcTBBQUhQbnpzWHg0OGZ4OHNzdnc4WEZ4ZXpaSThhV1JVZEhONGlIVlJDSnlPVnlKcGZMV1VPajArbVlUcWN6dWt5cjFWWmJaM05sOXV6Wnd5NWR1c1FLQ2dxTXZ1K1hYMzZ4cUk3bDVlVk1wVkpaVkxhbVB2NzQ0eWV5M3JyUS8xYXMrWHUxNlljaDZyODhXOXNCMStsMFpzL0tzTFFNc1p5K0ZjN0p5YkhhYjU3TytyY0NTMEpFUWJNL0ZEWkNKRUpoSTBRaUZEWkNKRUpoSTBRaUZEWkNKRUpoSTBRaUZEWkNKRUpoSTBRaUZEWkNKRUpoSTBRaUZEWkNKRUpoSTBRaUZEWkNKRUpoSTBRaWRuR2xObDB4VEd5QlRiZHNqTEYwYTllQjJBNzZ2WkI2MXhCdUFVQU0yWFRMUm9ndG9iQVJJaEVLR3lFU29iQVJJaEVLR3lFU29iQVJJaEVLR3lFU29iQVJJaEVLR3lFU29iQVJJaEVLR3lFU29iQVJJaEVLR3lFU3Nlbm5zeEdnZS9mdUhSd2RIVCt2TW52R24vOXVyanhUcTlVdVBYLysvRzFwYWthcW9yRFp1SkNRRUlmYzNOeDhqdVBhbWl2SEdMdlh1WFBuOXJ0Mzc5WkpWVGNpUmsvY3MzRVhMMTVrN2R1Mzl3TFFzNXFpMjQ4Y09iSlBpam9SNDJpZnpRN3dQUCtEQmNVc0tVT2VJQXFiSFpESlpCbU1zWWRtaWhSNmVIaGtTRlloWWhTRnpRNWtaMmVYY3h5WGFLWklZbnA2dWxheUNoR2pLR3gyZ3VNNGs5MUVtVXhHWGNnR2dNSm1KNVJLWlJxQUlpT0xpaFFLeFJHcDYwTU1VZGpzUkc1dWJobGp6TmhvWTNKdWJtNlo1QlVpQmloc2RzUkVWNUs2a0EwRWhjMk9jQngzQUlDcTBpd1Z4M0VIclZVZklrWmhzeVBaMmRrcUFLbjZhWTdqVXY2Y1J4b0FDcHVkWVl3SjNVWUxEM1lUaVZEWTdJeXpzL04rL1d0WFY5Zjk1c29TUXVwSUxwY255K1h5Skd2WGc0alp4U09qaUlFZk9JNmpCMnMwTURaOWlZMlBqODhwanVONlc3c2V4RFl3eHRMUG5Ea3p5RnJidCtsOU5nb2FxUW1PNHdaYWMvdDIwWTNNenM2MmRoVklBOWNRbms1cjB5MGJJYmFFd2thSVJDaHNoRWlFd2thSVJDaHNoRWlFd2thSVJDaHNoRWlFd2thSVJDaHNoRWlFd2thSVJDaHNoRWlFd2thSVJDaHNoRWlFd2thSVJDaHNoRWlFd3RaSWxKU1VXTHNLalI2RlRXTFhybDJEUXFHbzhmdDRuc2ZLbFN0UlhsNHV6THR3NFFKU1UxUE52S3VDVHFmRHFGR2o4TWNmZjFSYmR0T21UUWJ6dEZvdDR1TGlSTnMySnlnb3lLSnlqWTFkWEtsdERYdjM3c1dTSlVzc0xxKy9tdnpZc1dNNGNlSUVObS9lakMxYnRpQTlQZDJnN00yYk44RnhIRTZlUENuTU8zZnVIQzVjdUFBbkp5ZGhYcHMyYmJCZ3dRSUVCZ2JDMGRId3Z6STRPQmhBUlZpVVNpVm16SmhoVUNZeFVmeWtxZGpZV0lTR2hvcm1PVG82NHVyVnE5aTZkU3VtVFpzbXpKODllemJ5OHZJTTF2bmd3UU5oMithMjFkalk5QTEvNUhJNUE2eHpXd1RHR0hpZUJ3RDA3dDBiR1JrWmNIRnhFWlpYbmVmZzhOY1RsVC83N0RONGUzdmpuWGZlQVZEeEE3OTM3eDdhdG0yTHMyZlBva2VQSGhnK2ZEaGF0R2dodkdmUm9rWG8xcTBidnYzMlc3UDFjbk56dys3ZHV3RUFmbjUreU16TU5GblcyUEorL2ZyaHh4OS94S05IanpCbXpCZ0FnRWFqQVFBNE96dUx5aDQrZkZoNHJkUHBFQjBkamF0WHIrTHMyYlBvMHFVTFhudnROWXdhTmNwc2ZhV2l2eTFDVGs2TzFYN3oxTExWRXNkeG9nREpaRExSdEtsNUFMQmt5UkpodnY0SHJWUXE4ZURCQTdSdjN4NjNidDFDVWxJUzR1UGpBUUFQSHo3RXNXUEhNR2ZPSEtHOEpjckx5ODJXcjl3dDFIZjkxR28xZ29LQ3NHclZLaHcrZkJoS3BSSWhJU0hZdUhFanZMeThvRkFvNE9IaEFZNzc2emY3MDA4L1llM2F0WkRMNVZpNWNpWGVlT01OckZtekJpdFdyRUJxYWlwbXpwd0pIeDhmaSt0dHJ5aHNWbEE1Z01YRnhjSitWMkJnSUpLU2tvVFhlbHUzYmdVQU5HdldER2ZPbk1HaVJZdE1ybnYxNnRYdzh2SUNBRGc1T1FtQk5jYlB6MDk0blpxYWlrdVhMbUhxMUttaS9jRFZxMWRqMUtoUjhQTHlBbU1NbjN6eUNZS0RnL0g2NjYvaisrKy94OTY5ZTFGYVdvcTVjK2VpYjkrK0FJRFhYMzhkVFpvMHdSZGZmSUVUSjA1ZzJiSmxrTWxrV0xod0lieTl2UzM4bHV3UGhVMUNNVEV4MkxadEd6UWFqZG51WFdVM2I5N0VvVU9IaEdrZkh4K0w5MzFxMHJJQmYzVUxDd3NMNGVucGlhU2tKR1JuWjJQNTh1WEl5c3JDeVpNblVWNWVqbUhEaHNIQndRSDM3OS9IbENsVHNHTEZDa1JHUm9yV2RmRGdYdy9QNFhrZTc3Ly9QanAzN214UnZlMFY3YlBWVWsxdmpUWjkrblJoZ0tMeXZsTHYzcjN4M0hQUEFRQnUzTGdoZXAyVmxZVU5HemJnYjMvN0c2S2lvcENSa1ZHamxxMG0rMnlscGFWNDk5MTNjZVBHRGJScDB3WVRKa3pBbmoxN3dCaEQ2OWF0Y2YzNmRaU1dsbUw3OXUyNGN1VUt0Rm90L1AzOUFmeTFuMmZKZHF5Rjl0bHNtRDdnR28wR2ZuNSt5TXJLRW5VUGZYMTljZno0Y2JpNnVwcGRqNmVucDlEVkN3d01GTDBHZ1BIang4UGQzUjFSVVZFQWF0NnlHUnNWckx4Y2I4ZU9IZWpmdno5Ky8vMTNyRnExQ2ovOTlCTzJiOThPanVPd2ZmdDJYTHg0RVJzMmJJQktwY0tpUll1RStnQVYrM25tdGtNcVVOanFxS0NnQU83dTdrWUhRaXhSV0Znb0dpU3AvQm9BM04zZERkNHpaTWdRMGNpblhtbHBxZERsVEVoSVFGeGNIRkpTVXZEUlJ4OGhLU2tKdi96eUMrYk9uU3NjSmtoTFMwTlNVaEtHRFJ1Rzc3Ly9IbkZ4Y1lpTGk4TUxMN3lBRjE1NEFiZHYzMFprWkNUdTNidUhiNzc1QmpLWkROT25UOGUwYWRORUxYdlRwazNOL2dHb3ZHL1ltRkhZNnVqa3laTjEydW12MnJMRnhzYUNNWVpodzRhWmZNK2pSNDlFKzNGNitoLzE0OGVQc1hIalJ1emR1eGZmZmZjZFB2cm9JNHdZTVFLLy92b3JmdmpoQjd6MTFsc0lEUTNGN05tek1XZk9ISGg2ZW1MTm1qVm8yYktsc0s2Tkd6ZGkyN1p0R0Q1OE9LS2lvdkQ3Nzc5ajFxeFo2Tm16SjhhT0hTdmFybHF0eHZEaHcydjlIVFFXRkxZNnlNdkx3OGFORzdGNDhXS0x5cXRVS3F4WnN3WTZuUTc3OXUxRFFFQUFXclZxSlN3UENBaEFWRlFVMHRQVE1Yanc0RnJYYS9mdTNSZzBhQkNhTldzR0p5Y25GQlVWd2QzZEhmUG16UVBIY2JoNTh5WisvZlZYZUhsNUlUSXlFdnYzNzhmY3VYTkY2eGcxYWhUNjllc0hiMjl2eE1mSFkvMzY5Umd6Wmd6Mjc5K1AzYnQzSXlRa1JDZ2JFaEtDOFBCd2svVlp1WEpsclQrTFBhR3cxVkppWWlKV3IxNk42ZE9uQzBQZTFVbEtTa0pKU1FtKy8vNTdiTm15QlJzM2JvUldxOFZycjcwbUhKUFQ2WFRnZVI0cEtTbTRlL2N1MXE1ZGE3QWVudWVON2lQcDk4RUNBZ0tFQTlBaElTRVlPWEtrcUp2TEdNTS8vL2xQT0RvNnd0dmIyMmpMM0s1ZE85eThlUk9USmsyQ1VxbkUyclZyNGVQamcrRGdZTXljT1JPM2I5OUdjbkt5VUw3eTZLTXhCdzRjUUhoNE9GNTc3VFdMdml2U3dNamxjaWFYeTVrMVpHWm1zcHljSEpQTE4yM2F4RFFhaldpZVJxTmhQTThiTGEvUmFKaEtwV0lxbFlxVmxwWXl0VnJOdEZxdHNQempqejhXWHIvLy92dEcxeEVXRmxhVGoyQlUzNzU5R1dPTVhicDBpYjN4eGh2c3YvLzlMMU9yMWFJeWQrN2NZZXZXclRQNVdSb2kvVy9GbXI5WEd2b25qVUpER1BxbnMvNEprUWlGalJDSlVOZ0lrUWlGalJDSlVOZ0lrUWlGalJDSlVOZ0lrUWlGalJDSlVOZ0lrUWlGalJDSlVOZ0lrUWlGalJDSlVOZ0lrUWlGalJDSlVOZ0lrWWhkWEtsZDA5dktFV0lOTnQyeU1jYlNyVjBIWWp2bzkwTHFYVU80QlFBeFpOTXRHeUcyaE1KR2lFUW9iSVJJaE1KR2lFUW9iSVJJaE1KR2lFUW9iSVJJaE1KR2lFUW9iSVJJaE1KR2lFUW9iSVJJaE1KR2lFUW9iSVJJaE1KR2lFUW9iSVJJeEthZlBFcUE3dDI3ZDNCMGRQeTh5dXdaZi82N3VmSk1yVmE3OVB6NTg3ZWxxUm1waXNKbTQwSkNRaHh5YzNQek9ZNXJhNjRjWSt4ZTU4NmQyKy9ldlZzblZkMkltSU8xSzBEcTV1TEZpNng5Ky9aZUFIcFdVM1Q3a1NOSDlrbFJKMkljN2JQWkFaN25mN0NnbUNWbHlCTkVZYk1ETXBrc2d6SDIwRXlSUWc4UGp3ekpLa1NNb3JEWmdlenM3SEtPNHhMTkZFbE1UMC9YU2xZaFloU0Z6VTV3SEdleW15aVR5YWdMMlFCUTJPeUVVcWxNQTFCa1pGR1JRcUU0SW5WOWlDRUttNTNJemMwdFk0d1pHMjFNenMzTkxaTzhRc1FBaGMyT21PaEtVaGV5Z2FDdzJSR080dzRBVUZXYXBlSTQ3cUMxNmtQRUtHeDJKRHM3V3dVZ1ZUL05jVnpLbi9OSUEwQmhzek9NTWFIYmFPSEJiaUlSQ3B1ZGNYWjIzcTkvN2VycXV0OWNXVUpJSGNubDhtUzVYSjVrN1hvUU1idDRHQ0l4OEFQSGNmVElxQWJHcGkreDhmSHhPY1Z4WEc5cjE0UFlCc1pZK3Brelp3WlphL3MydmM5R1FTTTF3WEhjUUd0dTN5NjZrZG5aMmRhdUFtbmdHc0p6MTIyNlpTUEVsbERZQ0pFSWhZMFFpVkRZQ0pFSWhZMFFpVkRZQ0pFSWhZMFFpVkRZQ0pFSWhhMEJ1SHo1TXViTm13ZTFXZzBBT0hueUpFNmNPQ0VxYy92MmJaU1ZpZTl1TUgzNmRCUVZHYnZ0U08xY3UzWU5Db1dpM3RaSHhPemlEQkpiY2ZUb1VXemF0QWszYnR4QXg0NGR3WEVjaW91TGtacWFpazZkT21IKy9QbFlzV0lGZHUzYWhXWExsb25lbTV5Y2pKU1VGTXllUFJ2Ky92N2dlUjdaMmRuUTZRenZKcjUzNzE0c1diTEU0bnJwejhBNWR1d1lUcHc0Z2MyYk4yUExsaTFJVDA4M0tIdno1azF3SEllVEowL1c3TU1UMno0UldTNlhNOEQyVHRjYU1tUUlVbE5UNGVEZ2dLQ2dJTGk1dVVHajBVQ24wOEhCd1FIbDVlVndjbkpDWXFMNFZwQTVPVGxZdkhneE9uWHFoT1hMbDZOLy8vNDRkdXdZM04zZFJlVVlZK0I1SGdEUXUzZHZaR1Jrd01YRlJWaGVkWjZEdzE5M29mL3NzOC9nN2UyTmQ5NTVCd0FRR3h1TGUvZnVvVzNidGpoNzlpeDY5T2lCNGNPSG8wV0xGay9rdTNsUzlLZHI1ZVRrV08wM1R5MmJoTWFNR1FNQWVQVG9FY2FPSFFzQUtDd3NSRVJFQkhyMTZnVUE4UFB6UTJabXB2QWVudWV4YTljdUJBY0hReTZYWTlldVhUaHg0Z1E0cnVJMzQraG8rRi9JY1p3b1FES1pURFJ0YWg0QUxGbXlSSml2cjY5U3FjU0RCdy9Rdm4xNzNMcDFDMGxKU1lpUGo2LzE5OUJZMFQ2YmhPTGo0L0hWVjEvaGhSZGVRSHg4UE9MajQrSHA2U2tFelJpMVdvM2MzRnlNR2pVSysvYnRnNHVMQ3dJQ0FsQmVYZzRBY0haMnJ0YzZWZzVnY1hFeDR1UGpjZkRnUWJSczJWSUkyYU5IaitwMW00MEZ0V3dTT256NE1GYXRXZ1d0Vml1MEdnQXdjZUpFS0pWS0FFQjVlVG1DZzRQeDlOTlBZOU9tVFhCMWRjVVhYM3lCczJmUElpSWlBdWZPbmNQOCtmT2hVcWtnazhtTXRteTFFUk1UZzIzYnRrR2owWWhhVmxKL2FKOU5RaHFOQnYzNzk4ZXBVNmVFZVpNblQ4YldyVnVGNmFyZHlLcnZmL1RvRWRxMmJZdXJWNjlpMnJScFJnY3hhbm81eWZUcDB6Rmp4Z3lEN2ZmdTNSdlBQZmNjQU9ER2pSdWkxMWxaV1RYYWhyWFJQbHNqYytIQ0JXaTE0dWRiVkE2YU1ZR0JnVWJuYTdWYVBINzgyR0Q1bkRsemhEOCtHbzBHZm41K3lNcktFblVQZlgxOWNmejRjYmk2dXByZHRxZW5wN0J2RmhnWUtIcE5hbzdDSnFGRGh3NEJnS2dMZWV2V0xiaTZ1Z28vZkkxR2crSERod01BSmt5WWdNT0hEeHVzaCtkNXpKdzVFODg5OXh3Ky9mUlRrOXNyS0NpQXU3dTcwWUVRU3hRV0Zvb0dTU3EvSmpWSFlaT0lWcXRGV2xvYVdyWnNLUnJKR3oxNk5HSmpZNFd3K2ZuNVlkOCswdzhJVmFsVVdMWnNHVzdjdUlGcjE2NmhhZE9tbURadEd0emMzQXpLbmp4NUV0N2Uzcld1YzlXV0xUWTJGb3d4REJzMnJOYnJiTXhvTkZJaWpvNk8rT0NERDJvOW9GRlVWSVRZMkZpTUhEa1M5KzdkdzdadDJ4QWZIdytGUW9HUkkwZGk3OTY5WU95dkcycmw1ZVZoNDhhTndpR0c2cWhVS2tSR1JrS24wMkhmdm4xUXE5Vm8xYXFWc0R3Z0lBQlJVVkVZUG53NEJnOGVYS3ZQME5oUnl5YWhVYU5HSVRvNld0U052SFBuanNueWpESHMyYk1IR1JrWk9IWHFGTHAyN1lydzhIRDQrL3NMeDlrV0wxNk1uSndjTEYyNkZJbUppZGk4ZVROU1UxT3hldlZxVEo4K0hYMzc5cldvYmtsSlNTZ3BLY0gzMzMrUExWdTJZT1BHamRCcXRYanR0ZGVFWTNJNm5RNDh6eU1sSlFWMzc5N0YyclZyNi9hRkVOc2hsOHVaWEM1bnRpUWlJa0kwdldIREJsWldWaVpNcDZhbWlwYkh4Y1d4elpzM3MydlhycGxkYjFsWkdVdExTMk9NTVphWm1jbHljbkpNbHQyMGFSUFRhRFNpZVJxTmh2RThiN1M4UnFOaEtwV0txVlFxVmxwYXl0UnFOZE5xdFdicjA5RG9meXZXL0wzUzBEOXBGQnJDMEQvdHN4RWlFUW9iSVJLaHNCR3o4dlB6c1c3ZE91RmFPMUo3TkJwWlI3Nit2dkR3OERDNVhLbFVDdnVVczJiTnd0bXpaMFhMMzM3N2JTUWtKSWptS1JRSy9PYy8veEZHRXMyZGZsWFQvVldlNTNIKy9Ia2NPWElFczJiTnF2WlFSTE5telpDWW1BaWRUb2RaczJZWkxXUHA2V0ZkdW5UQnpwMDdhMVJmZTBKaHF3ZEhqeDQxdWF6eUQzSE5talVvS1NtQnY3OC9FaElTMEtGREJ3QVZ3LytMRnkrR1RGYlIwUmd3WUFEYXRXc252RThmcUFzWExtRHk1TW5Jek15czlkbitRNGNPQmNkeGVQRGdBY0xDd296V3QzWHIxc0toQmFEaUdPR0JBd2R3NE1BQllSNWpEQVVGQmNqT3pqWTRUL0x1M2JzSURnNDJtRjk1blkwUmhhMGUxT1Jjd1ZPblRxRmJ0MjVDMERRYURZNGZQeTRFVGExV282U2tSQlMyK3JSMjdWcVVsNWRqOHVUSkpzc2tKQ1JVZTk2a1NxVkMvLzc5QWNEb3RYTEc1amQyRkxaNllPejhSYjJxWGF6VTFGU01HemRPbUg3MDZCRmF0bXdwVEJjVUZLQlpzMlpvMXF4WnJldWpid0dObld6ODRvc3Y0c0tGQ3liZnUyTEZDalJ0MmhSQlFVRm10K0hpNG9JVksxYlV1bzZORVlXdGpqWnMyR0IyZVZ4Y25QQTZQejhmR1JrWnVITGxDdGF2WDQrbm5ub0s0ZUhoOFBUMEZNb1VGQlE4c1ZiTkVnRUJBUUFxL2lpUStrVmhxNld2di80YWUvYnNnVTZuZzBxbFF2UG16YXQ5ajUrZkgzaWVSMUpTeFJONEF3TURvVkFvY09uU0phRXJxdFBwb05Gb01IRGdRT3pjdVJOUFAvMjB4WFh5OC9PRFJxTVJwdlhkdkpkZWVnbXhzYkUxK1hqa0NhQ3cxVkpZV0JqQ3dzS3djZU5HRkJVVklUdzgzR3g1clZhTDk5NTd6MkRrMHMvUEQ4ZVBIemNvSHhRVWhDWk5tdFNvVHZxTFBzMTFJNnRUZWY5VHFWU0s2cXRRS0VRMyttbmV2TG5CU0NveGpjSldSMWV2WHNXRkN4ZVFscFptZExsQ29jQ09IVHZRcFVzWGJOeTRFY0hCd1JhdFY2MVcxemdvOVVHLy82bFNxVEI0OEdCaFduOGhxcm45VTJJZWhhMk9WcTllYlhJWnovTVlNR0NBTVBKb0xEekdSakxEdzhPaFZxdlJ0R25UK3F0b0RhV2twTURIeDhkc21haW9LRXlZTU1HcSs1aTJoTUpXajVSS0pWeGRYZUhrNUNUc203VnYzOTRnWktOSGp4WmVHMnNwTGwrK2JQWkFlWFgrL3ZlL216ellYWGwwMU0vUFQzaXRMOC96UEpLVGs3RisvWHFzWDc5ZVdDNlR5Y0J4SElxS2l1RHU3ZzZlNTVHWm1ZbXBVNmZXdXA2TkRZV3RIbzBkT3hiMzc5OEhVUEhqN05peEl4WXNXR0JRVHIrZlU3bFYwK2wwR0Rod0lIaWVCOGR4K1BERER3M2VaeTVFbGpMMy9zTENRa3llUEJsdWJtNVl0MjRkdW5YckppeHpkSFJFVUZBUWhnMGJCaWNuSjJpMVd2VHAwMGNZdlRURzJKa2wwZEhSRGVMNTF0WmcwNGYwRytvbE52cTdFZXNQN2xaMjdkbzFlSGw1Q2VXcWxpa3ZMNGVqbzZQVnpyYkl5OHZEODg4L2I1VnRQMGtONFJJYmF0bWVBR01oMDlNSHpWUTVKeWVuSjFJblM5bGowQm9LT3V1ZkVJbFEyQWlSQ0lXTkVJbFEyQWlSQ0lXTkVJbFEyQWlSQ0lXTkVJbll4WEcyeG5wR0FyRXROdDJ5TWNiU3JWMEhZanZvOTBMcVhVTzQxVFl4Wk5NdEd5RzJoTUpHaUVRb2JJUkloTUpHaUVRb2JJUkloTUpHaUVRb2JJUkloTUpHaUVRb2JJUkloTUpHaUVRb2JJUkloTUpHaUVRb2JJUkloTUpHaUVScytvN0lCT2pldlhzSFIwZkh6NnZNbnZIbnY1c3J6OVJxdFV2UG56OS9XNXFha2Fvb2JEWXVKQ1RFSVRjM041L2p1TGJteWpIRzduWHUzTG45N3QyN2RWTFZqWWpSRThadDNNV0xGMW43OXUyOUFQU3NwdWoySTBlTzdKT2lUc1E0Mm1lekF6elAvMkJCTVV2S2tDZUl3bVlIWkRKWkJtUHNvWmtpaFI0ZUhobVNWWWdZUldHekE5bloyZVVjeHlXYUtaS1lucDZ1bGF4Q3hDZ0ttNTNnT001a04xRW1rMUVYc2dHZ3NOa0pwVktaQnFESXlLSWloVUp4Uk9yNkVFTVVOanVSbTV0YnhoZ3pOdHFZbkp1Yld5WjVoWWdCQ3BzZE1kR1ZwQzVrQTBGaHN5TWN4eDBBb0tvMFM4VngzRUZyMVllSVVkanNTSFoydGdwQXFuNmE0N2lVUCtlUkJvRENabWNZWTBLMzBjS0QzVVFpRkRZNzQrenN2Ri8vMnRYVmRiKzVzb1NRT3BMTDVjbHl1VHpKMnZVZ1luYnhmRFppNEFlTzQrZ3BOZzJNVFY5aTQrUGpjNHJqdU43V3JnZXhEWXl4OURObnpneXkxdlp0ZXArTmdrWnFndU80Z2RiY3ZsMTBJN096czYxZEJkTEFOWVJIUWR0MHkyWVAxR28xM24vL2ZkeTVjOGRrbWNMQ1F1VGs1Rmk4enJLeU12QThiMUhaMDZkUG0xeVduNStQZGV2V1FhMVdtMTNIVjE5OVpUQnZ4WW9WRm0yL01iR0xsczFhTkJvTi9Qejg0T2JtSnBwZlVsSWltbGRTVW9Lc3JDdzRPQmhlR04rMGFWTzgrT0tMV0xkdUhaWXZYMjUwTy9mdjMwZDRlRGptejUrUGdRTUhvbGV2WG5qbW1XY0FBRHpQUXliNzYyOW1jWEV4WnM2Y2liUzBORVJHUnVLdHQ5NkNvK05mLzgxYXJSYUhEeDlHY25JeTNuampEWVNIaCtQbzBhTkd0OXVzV1RNa0ppWkNwOU5oMXF4WkpyK0h1TGc0eko0OVd6UXZQajRlNGVIaEFJRHIxNjlqMTY1ZDZObXpKd0lEQTAydXg5NVIyT3BJSnBNaEkrT3Y2ekoxT2gxNjkrNHRtbGUxQzJNc29Jd3gwUSt4cEtRRUowNmNnRXdtdzBzdnZZU29xQ2pzM0xrVEF3Y09SUFBtelpHWVdISDVXbUJnSUE0ZlBpeTh6OS9mSHlFaElTZ3VMc2EyYmRzQUFLbXBxVUlvOWR2WXNHRUQzbmpqRFZFZGZIMTkwYnAxYTNEY1grTm1qbzZPT0hEZ0FBNGNPQ0NxYTBGQmdhajczcTlmUCtGMWFHZ29BQ0E1T1JsSlNVbDQrUEFoeG93Wmc3NTkrNXI5THUwZGhjMEtOQm9ORGh3NFlMU2wwL1AxOVFWamY0M2U5K2pSQXoxNjlCQ21VMUpTc0hYclZpaVZTb3daTXdaQVJXc0NWSFFqMzMzM1hUREdzSDkveFhIdGdJQUFreTFZWlFrSkNYQjFkVFZiUnFWU29YLy8vcUo1UC83NG8yajZxNisrUW5wNk90NTc3ejI4OHNvcjREZ095Y25KQ0FvS0VyVzBqVW5qL05UMWlPZDUrUHY3Rzh3M05xODJEaHc0Z0RWcjFzRGQzUjNmZmZlZE1QLzExMS9INjYrL2pzREFRQ0ZrUUVXcjg0OS8vQU1MRnk1RXo1N1YzUU5JYk1XS0ZXamF0Q21DZ29MTWxuTnhjVEc1VDhielBJcUxpd0VBLy83M3YwWDFXckprQ1FZUEhreGhJN1VqazhsRUxZYStHMWw1WGwxR3dvWU9IWXFoUTRjYWhGZmZtbFZ1MmFLaW9zQnhIQll1WElnNWMrWWdOamEyUnRzS0NBZ0FVTkh0dEpTKzlmM3BwNStRbnA2TzlQUjBqQmt6Qms1T1RzalB6MGY3OXUwQkFKY3ZYNGE3dTN1MXJhWTlvN0RWZ1U2bmc1T1RVNDNlVTE1ZURnQjFIbk9UMlRRQUFCdUtTVVJCVkNpbzNKcFYxYk5uVDN6Ly9mZnc5UFFVNWxYZUQ2dFA5KzdkUTRzV0xaQ1NrZ0pmWDErTUhUc1d6ejMzSEI0L2Zveng0OGNMbjlmTnpRM1RwazE3SW5Xd0ZSUzJPaWdySzROR296RWFIRk5oZXZ6NE1WeGRYYXZkZi9yMDAwK05Cb1RuZVdGZjc4MDMzeFJldDJqUkF0SFIwVUs1dkx3OE5HblNCRUJGNjJOSjJDclhXYWxVd3NQRFE1aFdLQlJvMGFLRk1OMjhlWE1rSkNTZ1hidDJPSGp3b0doRTFOZlhGMWxaV1daSE1Cc2pDbHNkRkJVVm9XdlhydGl4WTRjd1Q5K05yRHhDV0xrYm1aK2ZqM2J0MmxXNzdzaklTT0Uxei9QZ2VSN2ZmUE1OWEZ4YzBMeDVjd0FWWWQrM3IrSk9DRlgzczFhdFdvV1BQLzRZUU1XaGc5YXRXMWU3VFgyZFZTb1ZCZzhlTEV6ckQzRlUva3lWVlE0YU1ZM0NWZ2VWOTBrczljc3Z2NkJidDI0MWVzK1pNMmRRWEZ5TW8wZVBZdVRJa2VqVXFSTUFvS0NnUU5oZnEweWxVdUhXclZ2bzNyMDdEaDQ4aUtTa0pKU1ZsZUhSbzBjNGVMRDZDN2RUVWxMZzQrTmp0a3hVVkJRbVRKaUFVYU5HR1YxZStWQ0FucHVibThuQU5nWVV0am80ZS9Zc3ZMMjlhL1NlZ3djUDR1MjMzNjdSZXpwMzdvdzMzM3dULy9yWHY3QjQ4V0w4My8vOUh3Q2dkZXZXUnZmZHpwMDdoeTVkdXNERnhRWEZ4Y1dJaVlsQjkrN2RNV1hLRkt4YnR3NGRPblF3T2dqQzh6eVNrNU94ZnYxNnJGKy9YcGd2azhuQWNSeUtpb3JnN3U0T251ZVJtWm1KcVZPbklqTXowMkE5dnI2KytQSEhIODBlMm1pTXFQMnZKYTFXaS8zNzkyUEFnQUZHbHpQR29OVnFVVkJRSVB4WU16SXljT2ZPSFF3YVZMTVR6ejA4UFBEWlo1L2h6Smt6K1Bubm40VXVvNzRMcWRWVzNIOVZvVkRBMGRFUkowNmNnRnd1eDhPSER4RVdGZ1ovZjM4c1c3WU00OGFOdzN2dnZZZkxseStqckt3TUR4NDhFSWJoQ3dzTEVSd2NqRjI3ZG1IZHVuV2kxdGZSMFJGQlFVRVlObXdZL1AzOU1YRGdRSFR1M0JsUFBmVlVqYiszeG94YXRscTZlUEVpT25Ub2dPZWVlMDQwbitNNHVMaTRnT2Q1OU92WEQxcXRGdjM2OVlOTUprT3JWcTN3NmFlZjFuZ0VVMi83OXUxWXRHaVJ3ZkQ1NU1tVGNldldMWEFjaHpmZmZCTUtoUUw5Ky9mSDFLbFRFUkFRZ0prelp3S29PRnpnNGVFQloyZG4rUHY3ZytkNW9SdnE2ZW1KTld2VzRQbm5uemU2N1NWTGxsaGN6L0hqeHoreDBVOWJadFBmaUZ3dVo0RDF6dnF2ZWc1a1ZmcldyYmJocXFycWVaRFYwWGY3eUYrRFZEazVPVmI3elZNM3NnN01CUTJvYU9YcUsyaEF6VWY5S0dnTkM0V05FSWxRMko2d2tKQ1FHcFcvY3VVSzNuMzNYUUFRWFpQbTYrc0xuYzY2RHcyOWZ2MDZWcTllTGRTanRMVFU2QkMvWG01dUxpNWZ2aXhWOVJxOFJqZEEwcXRYTDR2S3RXalJRamdtcEQ5UTNhRkRCN1B2dVgzN3RzSCs0LzM3OXczS0JRY0hRNlBSQ05QUFB2dXNjUGJIMGFOSGhZUGVNVEV4YU42OGViV0hDbng5ZlVWbmUxU2xWQ3FGZWgwNmRBZ1JFUkVHWlRRYURXUXltZEdUaFBWbjlDY25KeU0vUDE4WTBtZU1vYlMwMU9SMjE2OWZqNzU5KzZKcjE2NW02Ni8zOWRkZkl5NHV6cUt5ZXNZT1BUUlVqUzVzUE0vanlKRWo0RGpPNkEvMHpKa3o2TnExcTlFVFp2WFhrSmxTK1V3Ui9mRDg0OGVQaGRkdWJtN1l2WHMzN3QrL0wveEl0bTNiaHV2WHJ3T0FjRW5NdkhuekFGUmNSVzNwK1lUbVR2K3FYSzhoUTRaZ3lKQWhCbVZDUTBNeFpzd1lrMWNycUZRcTdOMjdGMnExMnVCd1IrWHBkdTNhNGJ2dnZrTkJRUUZPbmp5SmMrZk9JVEl5RWg0ZUh1alVxUk5pWW1MZzYrdHJjSEZ0ZG5ZMndzTENFQllXWnZaekZoY1hZK0RBZ1RaNUs0eEdGemE5eU1oSU9EczdZOEdDQmNJZ3hyVnIxekJyMWl4ODlkVlhScy9VRHc0T3RuajlLcFVLR1JrWkdEQmdnSEFBdWVxUFZLUFJJQzR1VGppQS9OTlBQK0hPblR2dzgvT0RVcW5FMmJObnNYRGhRbUZncFBMMlAvendRMUZvNm5waWMyNXVydGt6Vy83M3YvOWgwS0JCV0xCZ2dlZ3o5dS9mWDNTaHJONzI3ZHN4YXRRb3pKMDdGejE3OXNTaFE0ZEVyYWE1aTJ2dFZhTU4yNkpGaXhBZUhvNS8vdk9mV0wxNk5YaWV4NXc1Y3pCdDJqU1QvL25WdFd3MU9SWUZBSHYzN29XWGx4ZTh2THdBVkhRYmdZcFJ4LzM3OTJQRWlCSDQvUFBQQVZUOElCTVRFMDJlbFdIdU5LaXFuMGZmTGE3YXNvOGJOMDQwWGJuN3lmTThQdmpnQTRzK2wxYXJ4ZVhMbC9INTU1K0Q1M2t3eG1wME5vbS92Nzl3RWpWUWNRNm9KUmUrTm5TTk5teE5temJGNnRXcnNYRGhRa3lkT2hWdWJtN3c4ZkhCaEFrVFRMN0hrcGJ0L3YzN2FOT21qVVYxT0hUb2tIQzYxN0ZqeC9EdzRWK1B4VTVPVHNhaVJZc3NXcytHRFJ2TUxqZTFIMlR1QjZ3UEpBQWtKU1VoUGo3ZTVHVTl4czZpMGJkY0twVUtUazVPTlRySVhUbmtnUDIwZkkwMmJBRGc0T0NBQlFzV1lOU29VYmgrL2Jxb2kxUlpXVmtabkoyZHEyM1ovUDM5aGE2U2ZsK3Q4ajViVmN1WEw4Zmt5WlBScjE4LzdObXpCNTkrK2luZWYvOTlBTURhdFd1clBWUC82NisveHA0OWU2RFQ2YUJTcVlTckFjeXBUUXN4WXNRSWpCZ3hva2J2MGUvNzhUd1BuVTRuVE90djA5QVlOZXF3cVZRcXpKNDlHMTVlWGhnd1lBQ21UNStPRFJzMkNOMDZ2VWVQSGdrLzVKQ1FFSU8vMG93eDdONjlHMlZsWlVMM3AxbXpaa2hOVFRXN3o5YW1UUnZNbVRNSE1URXhXTHg0TWRxMmJTc3Ntemh4b2tGOWh3OGZMcngrNXBsbkVCTVRnN0N3TUd6Y3VCRkZSVVhDM2F3c1ZkUDlQRXR1OVpDV2xpYTZlajB6TXhOZmZQRUY5dTNiSitvYU5rYU5ObXo1K2ZtWU0yY09ubjc2YVh6NTVaZHdjbktDbzZNanBrMmJoZzBiTnVERkYxOFV5bDY1Y2tVNEIvTHUzYnNHTjdmUkgydlNhRFJ3Y1hHcFVUMzY5T2xqRURUQThOWUV2cjYrMkxkdm45RjluNnRYcitMQ2hRdElTMHN6dWcyRlFvRWRPM2FnUzVjdW92bm05dk1xZHlQMWxFcWx5VnZ5NmV0WStTWkZ3RjlEODE5ODhRVysvUEpMaTd1VDluakx1MFladG12WHJ1R1RUejdCOE9IRDhmSEhId3VqZlo5ODhnazBHZzNtenAyTGhJUUVvVXQ0OU9oUjBmVmRwcTRoYzNaMnR2aVVxbXZYcnFHa3BBUlhybHl4ZUIvUGxOV3JWNXRjeHZNOEJnd1lVTzB4d2llaHVMaFl1R1FuTWpJU216WnRFazZLTmtjbWs5bmxkVytOTW14ZVhsNVl0V3FWMGJ0UHpaczNEN2R2M3hhQ2R2UG1UUnc1Y2tTNHMxV2JObTJNRGhRY08zWk05SU91YnAvdDFxMWIyTEZqQjFxMGFJR0ZDeGZXMTBlRFVxbUVxNnNybkp5Y3dQTThrcEtTMEw1OWU2dmNhR2Y1OHVYbzBhTUh1blhyaHFWTGwyTDgrUEZDVjloY2w3VHFYWm8xR2cyY25aMEJWTnp1UWYvYTFqUzZzRGs3TzFkN3F6YTloSVFFYURRYWpCMDdGczgrKzZ3d1QrL2l4WXVZTkdrU0hCd2M0T1RraFBuejV3dkx4bzBiSjl5V1FLL3k0TUNnUVlOcWZGMmJKY2FPSFN1Y3RTS1R5ZEN4WTBlVEF6KzF1ZDNlMEtGRHF5MmowK2tRR1JtSmt5ZFBDaU9oSFR0MlJFSkNnakRvVTVPN2p5MWN1QkJwYVdsd2RuYUdXcTJ1OFNsd3BCN0k1WEltbDh1Wk5lbDBPcVpXcXhuUDh4YS9aL255NVNhWDdkbXp4K2o4cEtTa0dtMURwOU14blU1bmRKbFdxNjMyZXpOV0pqYzMxK3g3OU12THlzclk1TW1UMlprelo0eVdlL3Z0dDgxT1YxVlNVc0x1MzcvUC92ampEMVpTVW1LMnJDbjYzNG8xZjY5MFBWc2pwZFBwcWozUWJFa1pVMnA2N2QyVFJ0ZXpFYXV4SkVSMXVZZElRd3BhUTBIZkNDRVNvYkRaSUV1Zm0wWWFsa1kzR21rUExIbHVtcVhuRTNicDBnVTdkKzZzeitvUkV5aHNOcUEyejAzTHlzb1NyZVB1M2JzSURnNDJtRTkzd1pJT2hjMUcxUFM1YVZVSE4vUURGblRqVk91aHNObUErbmh1R3JFK0Nwc05xTTF6MDBqRFE2T1JoRWlFV2pZYlVKdm5wcEdHaDhKbUEycjczRFRTc0ZBMzBvWlkrdHkwUC83NFE2SWFrWnFnc05rQW51ZVJtSmlJOWV2WGkrNXdWZm01YWZweW1abVpqZjcyQXcwVmRTTWJ1TUxDUWt5ZVBCbHVibTVtbjV2bTVPUUVyVmFMUG4zNkNLT1h4aGc3c3lRNk90cHU3bURWa05uMDZRT041Uktidkx3OGs4OU5JNVpwQ0pmWTJFWExSbitWaVMydzZYMDJ4bGk2dGV0QWJBZjlYa2k5YXdpM0FDQ0diTHBsSThTV1VOZ0lrUWlGalJDSlVOZ0lrUWlGalJDSlVOZ0lrUWlGalJDSlVOZ0lrUWlGalJDSlVOZ0lrUWlGalJDSlVOZ0lrUWlGalJDSlVOZ0lrUWlGalJDSlVOZ0lrUWlGalJDSjJQUU5md2pRdlh2M0RvNk9qcDlYbVQzanozODNWNTZwMVdxWG5qOS8vclkwTlNOVlVkaHNYRWhJaUVOdWJtNCt4M0Z0elpWampOM3IzTGx6KzkyN2QrdWtxaHNSbzRkMTJiaUxGeSt5OXUzYmV3SG9XVTNSN1VlT0hOa25SWjJJY2JUUFpnZDRudi9CZ21LV2xDRlBFSVhORHNoa3NnekcyRU16UlFvOVBEd3lKS3NRTVlyQ1pnZXlzN1BMT1k1TE5GTWtNVDA5WFN0WmhZaFJGRFk3d1hHY3lXNmlUQ2FqTG1RRFFHR3pFMHFsTWcxQWtaRkZSUXFGNG9qVTlTR0dLR3gySWpjM3Q0d3habXkwTVRrM043ZE04Z29SQXhRMk8yS2lLMGxkeUFhQ3dtWkhPSTQ3QUVCVmFaYUs0N2lEMXFvUEVhT3cyWkhzN0d3VmdGVDlOTWR4S1gvT0l3MEFoYzNPTU1hRWJxT0ZCN3VKUkNoc2RzYloyWG0vL3JXcnErdCtjMlVKSVhVa2w4dVQ1WEo1a3JYclFjVHM0akcveE1BUEhNZlJ3eEFiR0p1K3hNYkh4K2NVeDNHOXJWMFBZaHNZWStsbnpwd1paSzN0Mi9RK0d3V04xQVRIY1FPdHVYMjc2RVptWjJkYnV3cWtnZlAxOWJWMkZXeTdaU1BFbGxEWUNKRUloWTBRaVZEWUNKRUloWTBRaVZEWUNKRUloWTBRaVZEWUNKRUloUTNBNWN1WE1XL2VQS2pWYWdEQXlaTW5jZUxFQ1ZHWjI3ZHZvNnhNZkhlQjZkT25vNmpJMkcwL0t2ejY2NjkxcWxkK2ZqN1dyVnNuMUtzaCt2enp6NkhUbWI3SmNueDhQTFpzMlNLYUZ4b2Fpdkx5Y21INjRVUGpkK0g3NktPUHdGakZLWjZ6WnMycWg5cGFsMTJjUVdLcG8wZVBZdE9tVGJoeDR3WTZkdXdJanVOUVhGeU0xTlJVZE9yVUNmUG56OGVLRlN1d2E5Y3VMRnUyVFBUZTVPUmtwS1NrWVBiczJmRDM5d2ZQODhqT3pqYjdRNXM2ZFNveU16TUJWSnpCMEtaTkc0TXlEeDQ4d09uVHA0Mit2MW16WmtoTVRJUk9welA1WTdQMHpJZ3VYYnBnNTg2ZEZwVzFGTS96U0UxTlJVUkVoTkhsK2ZuNTJMWnRHNzc1NWh2czM3OGZ2WHIxUXBzMmJYRHUzRGt3eG5EMjdGbHMzcndacGFXbCtQYmJiL0hsbDEvaTBxVkx3dnQvKyswM1RKNDhXWGc5YWRJa1lkbi8vdmUvZXYwc1VyRHBFNUhsY2prRGFuNjYxcEFoUTVDYW1nb0hCd2NFQlFYQnpjME5HbzBHT3AwT0RnNE9LQzh2aDVPVEV4SVR4YmRpek1uSndlTEZpOUdwVXljc1g3NGMvZnYzeDdGangrRHU3bTUwTzM1K2ZrTFlldlhxWlJDcWh3OGZZdlRvMFVoUFR3ZFFFWnpXclZ1RDQ4ei90ekRHVUZCUVlEVHNkKy9lUlhCd01MS3lza1R6T1k2RFRGYTdqb3l4UUI4NmRBanU3dTd3OC9QRHp6Ly9iTEQ4OGVQSENBME5SV2hvS1ByMjdZdDkrL2JoMEtGRFdMdDJMZno4L05DcFV5Y3d4akJod2dUMDdkc1hIaDRlQnVzWU1tUUlEaDA2QkFEdzkvZkgwYU5IRFY3WDlEUGs1T1JZN1RmZnFGcTJNV1BHQUFBZVBYcUVzV1BIQWdBS0N3c1JFUkdCWHIxNkFSQUhCS2o0NjcxcjF5NEVCd2RETHBkajE2NWRPSEhpaEJBSVIwZkRyM0Q0OE9FQUFJMUdnK0hEaDJQOSt2WENzbXZYcmlFME5GUllQbXpZTU5GN0V4SVM0T3JxYXZaenFGUXE5Ty9mSHdEZzRDQitYSU0rVUZYbjEwVjJkalkwR2czOC9QeUVQMndoSVNHNGZidmlnVGg5K3ZRUnZvL3k4bko4OTkxM1NFcEt3czJiTnhFVEU0T3Z2dm9LR28wR0NvVUNhV2xwQUNxNmhhKzg4Z29BNEpOUFBzR2JiNzZKbDE1NkNUTm16SUNMaXdzQVFLbFVDcTFaU1VtSjZMVXRhbFJoaTQrUFIzNStQdWJNbVlPNHVEZ0FRRkJRa0JBMFk5UnFOWEp6Y3pGcTFDaDgrT0dIR0Q1OE9BSUNBb1I5Tldkblo0UDM3TnRYY1VjNVB6OC80YldlbDVjWERoOCtESjduRFZxYUZTdFdvR25UcGdnS0NqTDdPVnhjWExCaXhZcnFQL0FUdEh2M2JnQVZmMWcyYmRxRURoMDZDTlBPenM2WU9IRWlYbnZ0TlhoNmV1S3BwNTZDczdNemZ2LzlkL3p5eXk5d2NuSkN4NDRkQVZUOHdjbkx5MFByMXEzeDIyKy9RYTFXSXo0K0h2ZnYzOGRISDMwa2RCZjkvZjJGMTcvLy9yc1ZQbkhkTmFxd0hUNThHS3RXcllKV3F4VmFPUUNZT0hFaWxFb2xnSXEvek1IQndYajY2YWV4YWRNbXVMcTY0b3N2dnNEWnMyY1JFUkdCYytmT1lmNzgrVkNwVkpESlpFWmJOajNHR1BidTNZdFhYMzBWUE0rYkRGRmNYQnllZXVvcEJBUUVBQUJTVTFPTmxtdUlpb3VMMGF4Wk0yRmFvOUhBMmRrWm5wNmVDQTRPeHJQUFBpc3N1MzM3Tm80ZlA0NzgvSHhNbXpaTkdQenc5ZlZGNTg2ZGNmSGlSYmk2dW1MU3BFa29LQ2dBQUtNdEcxQ3hyN3QvUDkzMVFUSnl1WnpKNVhKbXFiS3lNdGE3ZDIvUnZFbVRKb21tKy9UcFkvYjlmL3p4QjJPTXNTdFhyckFCQXdZWWxGR3BWQ3d1TG82RmhZVXh1VnpPUHZ6d1E2WlVLbG5QbmoxWmZuNCttemh4b2xDMnNMQ1FEUm8waU9sME9vcy9RM1h5OC9OcjlKMVlxcXlzekdDOVNxV1M5ZW5UaC9FOEw4d2JPSEFnZS9qd0lXT01HWlR2MmJNblk0eXhRWU1HaWVhZlAzOWVOSDM2OUdrMmV2Um80YnZXdjRmbmVWWmFXc29LQ3d0WlNFaElqZXF2LzYxWTgvZmFxRnEyQ3hjdVFLc1ZQMTlpNjlhdFp0OFRHQmhvZEw1V3E4WGp4NDhObG9lR2hpSWxKUVgrL3Y0NGZmbzAxcXhaSXl4NzVwbG5vRktwY08vZVBiUnQyeGFIRHgvR3E2KytLblFuSzY5THFWU0tCZzBVQ2dWYXRHZ2hURGR2M2h3SkNRbm1QL0FUVWw1ZURrZEhSNXc2ZFFyZTN0NmlBUjIxV28ybVRac0swK1BIanhkZTh6d1BvS0kxQklBclY2NWczYnAxK1Bubm54RWRIWTFidDI0aEpTVUZtWm1aYU5teUpjTEN3b1QzdG1yVkNtKzk5UmJ5OHZMUXBVc1hUSnc0OFVsL3pIclhxTUttSDltcTNJVzhkZXNXWEYxZGhVRUovYUFHQUV5WU1BR0hEeDgyV0EvUDg1ZzVjeWFlZSs0NWZQcnBwd2JMMzN6elRRQkFkSFMwd2JKaHc0WmgrL2J0Q0FzTHcvYnQyN0Z5NVVwaG1YNWJLcFVLZ3djUEZxYjFneFBHNmlLRm9xSWluRDkvSGdEdy92dnY0N2ZmZmtOQ1FnTGk0dUpFQXp3Nm5RNGFqUVpObWpRUjVzWEd4Z3F2Sys4Ymg0V0Y0WmRmZnNIbzBhT3hhTkVpM0wxN0Y1Y3ZYOGFNR1ROdytmSmw0Yk15eHBDYm00c1hYbmdCUU1XK20zNS8yOVkwbXJCcHRWcWtwYVdoWmN1V2lJK1BGK2FQSGowYXNiR3hRdGlNRFdwVXBsS3BzR3paTXR5NGNRUFhybDFEMDZaTk1XM2FOTGk1dVZsVWo1Q1FFUHpqSC85QVhsNGVmSHg4MEsxYk40TXlLU2twOFBIeE1idWVxS2dvVEpnd0FlM2F0Yk5vdStib2REb2tKeWRqNk5DaG9sWUpxQmpDSHpac0dMeTl2VEZ6NWt6NCt2ckMyOXNiY1hGeEtDd3N4SWdSSTRTeXBhV2xhTktraVdqZ3gxakxCbFFNNjY5YXRRcE5talRCdG0zYjhNb3JyMkQyN05rR2RTc3VMa1o0ZUxqVld2SDYxR2pPSUhGMGRNUUhIM3hnZGtERG5LS2lJc1RHeG1Ma3lKRzRkKzhldG0zYmh2ajRlQ2dVQ293Y09SSjc5KzRWZHZqTmNYRnhRYmR1M1hEcTFDbTgrdXFyb21VOHp5TXhNUkhyMTYvSEJ4OThJTXlYeVdUZ09FNFlBZVY1SHBtWm1hSVdwQzR1WGJxRTZPaG9nNkFCRlFmVzA5UFRzV25USmt5ZE9oVXZ2L3d5WW1KaThNMDMzMkRseXBVb0x5K0hScU1CVUhHSW9IWHIxcUwzeDhiR0lqWTJGdHUzYnhkQzZPam9pQ0ZEaGdqMVAzTGtpREJBVlZWR1JnYkt5c3FRbnA0T2pVWWo2a3JibWtiVHNnSEFxRkdqRUIwZExlcEczcmx6eDJSNXhoajI3Tm1Eakl3TW5EcDFDbDI3ZGtWNGVEajgvZjJGL1pURml4Y2pKeWNIUzVjdVJXSmlJalp2M2d5dFZndTFXbTBRN0h2MzdtSFJva1Z3ZEhURTBxVkw4ZVdYWCtMczJiT1lNbVVLT0k3RDVNbVQ0ZWJtaG5YcjFvbGFQRWRIUndRRkJXSFlzR0Z3Y25LQ1ZxdEZuejU5aE5GTFk0d2RpSTZPampZNi85eTVjeGcweVBSTnAvVEg3SGlleC92dnY0KzdkKy9pdi8vOUw3cDI3WXBkdTNZaEtpb0tITWZCeWNrSjgrYk5NM2ovd29VTGNlN2NPU0ZzUTRjT0ZUNkxUcWREMjdadDBiMTdkK0U3Lzg5Ly9vUFUxRlNrcDZjakp5Y0hreVpOUWtKQ0FpSWlJakJvMENDY1BYc1dQWHIwTUZsZjhnVFVkRFNTTWNZaUlpSkUweHMyYkdCbFpXWENkR3BxcW1oNVhGd2MyN3g1TTd0Mjdaclo5WmFWbGJHMHREVEdHR05CUVVHc1o4K2ViTm15WmNMeUVTTkdzRVdMRnJIazVHUmg5Tzdldlh2c3M4OCtZekV4TVl3eFZ1MDJucFM1YytleW4zLysyYUt5ZCsvZUZYMWZQTTh6bFVyRmlvcUttRmFyRlpYVi85OUVSa2F5WWNPR3NaVXJWNXBkZDFSVUZPdmZ2ejhiUFhvMCsreXp6OWpldlh0WlNVbUpzUHpCZ3djc0ppYUd2ZkhHR3l3OVBkM1NqeWZVeGRxamtZM3lkQzNTTUdrMEdqZzZPbFo3V2hsanJOcFQycXFpMDdVSXFjVFkyVGpHMURSb0RVV2pHU0FoeE5vb2JEWkFwOU5oNGNLRm9xRnpvT0l3eEtKRml3eXVzMU9wVlBqcXE2OUUxNHhWWHVicjZ3dVZ5dnhqMit6dFdyS0dnTHFSRXRxN2R5K1dMRmxpY1huOXZ1Z2ZmL3lCVTZkT0dlekx4TWJHb3F5c3pPQVFnSU9EQTA2ZlBvM0ZpeGRqNmRLbEZtMHJNakxTcnE4bEkzVlVtOUZJYStKNW5tbTFXcWJWYXBsY0xtZkZ4Y1hDdExGNWVwbVptV3ptekptaWRlWG41N05CZ3dheC9QeDhwdFBwMkpRcFUxaEJRWUZvZWYvKy9RMUdWeDgvZnN6a2NqbDcvUGl4MmJvR0JnWUtyeXVmeTFqMXZFWmIwUkJHSTZsbGt4REhjYUxyekdReW1kSHIwU3JQbXpKbENpNWV2QWlPNDlDdlh6K1VscGJpOU9uVGlJaUl3UGp4NC9ITU04OEFBSUtEZzdGcTFTcDgrZVdYQUNyT3c5eXlaUXM2ZCs1c1VkMGVQWHBrMTllU05RUVV0Z2J1MjIrL3hjS0ZDL0hLSzY4Z01EQVFRNFlNd2NxVkszSDY5R25vZERvY08zWU14Y1hGZVB6NE1ZcUtpbkR1M0RsNGVYbEJxOVdpVFpzMkZsK2RiZS9Ya2pVRUZEWWJjUG55WmJ6NzdydTRkKzhlbm5ubUdRUUVCT0NGRjE1QWh3NGQwS3BWSzdSczJSSWVIaDVJU2twQ1RFd01talp0aXR6Y1hOeThlUk5aV1ZtSWpZMDEyTS9TbjJ5dE4ydldMTHFXN0FtenpRTVdmN0sxZzlvMWZXelI5T25UTVdIQ0JBUUhCK1BRb1VNNGN1UUlUcHc0Z1lVTEZ4b3RYMVpXQm8xR2crYk5td3ZieThyS0VuVkw5YmRVT0g3OHVOSGJML3o4ODgrSWpJekVoZzBiMExadFd3QVZMZHVSSTBkUVZsWUdsVXFGME5CUTBjbmN0b0FPYWpjeStqOEsra3RtcWdiQjE5ZlhJQVRuenAxRDgrYk5VVkpTZ3N6TVRPRkhZK3h1WFFxRlFuVC9GRXM5ZlBnUUowK2V0T3RyeVJvQ0Nwc1ZGQlFVd04zZDNhS2I4cno4OHN0NC9mWFhNV25TSkpTVWxPQ2pqejRDVUhHMlJkWGJKL2o1K2RXcVBvM2hXcktHZ0E1cVc4SEpreWZoN2UxdGNmbXBVNmVpWGJ0MjBHZzB1SDc5ZW8yMzkrdXZ2eHJjZExZeWIyOXZ6SjQ5RzMvLys5OUY4L1hYa3BINlFXR1RXRjVlSGpadTNDamNTczhTZS9mdWhVS2hRR2hvS0diT25JbTh2THhxMzZPL3htemh3b1ZZc21RSldyWnNXZU82MnRPMVpBMEJkU01sbEppWWlOV3JWMlA2OU9ubzI3ZXZSZS9adVhNbjR1UGpzWG56WnJScDB3YmR1M2ZIODg4L0w5d0Z6SlFMRnk3QTFkVVYzdDdlaUlpSXNPZ1FBS05yeVlncHRuWUdTV1ptSnN2SnlURzVmTk9tVFV5ajBZam0vZlRUVCt6Qmd3Y0daVC82NktOcTUrbnZjbFZaZVhrNTI3RmpCeXN2THhmTmY1TFhralVFRGVFTUVocjZKd0NlN0xWa0RRRU4vWk1Hdzk2dkpXc0lhSUNFRUlsUTJBaVJDSVdORUlsUTJBaVJDSVdORUlsUTJBaVJpRjBNL2RmMDBoVkNyTUdtV3piR1dMcTE2MEJzQi8xZUNDR0VFRUlJSVlRUVFnZ2hoQkJDQ0NHRUVFSUlJWVFRUWdnaGhCQkNDQ0dFRUVJSUlZUVFRZ2doaEJCQ0NDR0VFRUlJSVlRUVFnZ2hoQkJDQ0NHRUVFTHMzdjhES3Q2aUZTMDk1YW9BQUFBQVNVVk9SSzVDWUlJPSIsCiAgICJUaGVtZSIgOiAiIiwKICAgIlR5cGUiIDogImZsb3ciLAogICAiVmVyc2lvbiIgOiAiOSIKfQo="/>
    </extobj>
  </extobjs>
</s:customData>
</file>

<file path=customXml/itemProps1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3006</Words>
  <Application>WPS 演示</Application>
  <PresentationFormat>宽屏</PresentationFormat>
  <Paragraphs>372</Paragraphs>
  <Slides>15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Arial</vt:lpstr>
      <vt:lpstr>Calibri</vt:lpstr>
      <vt:lpstr>等线</vt:lpstr>
      <vt:lpstr>Verdana</vt:lpstr>
      <vt:lpstr>Times New Roman</vt:lpstr>
      <vt:lpstr>方正兰亭黑_GBK</vt:lpstr>
      <vt:lpstr>黑体</vt:lpstr>
      <vt:lpstr>Calibri</vt:lpstr>
      <vt:lpstr>Wingdings</vt:lpstr>
      <vt:lpstr>Arial Unicode MS</vt:lpstr>
      <vt:lpstr>方正兰亭黑_GBK</vt:lpstr>
      <vt:lpstr>Office 主题</vt:lpstr>
      <vt:lpstr>自定义设计方案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产品资费</vt:lpstr>
      <vt:lpstr>业务申请流程</vt:lpstr>
      <vt:lpstr>业务开通流程</vt:lpstr>
      <vt:lpstr>售后服务</vt:lpstr>
      <vt:lpstr>FAQ</vt:lpstr>
      <vt:lpstr>案例一</vt:lpstr>
      <vt:lpstr>案例二</vt:lpstr>
      <vt:lpstr>案例三</vt:lpstr>
      <vt:lpstr>案例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智慧机场 — 旅客服务</dc:title>
  <dc:creator>zi xing</dc:creator>
  <cp:lastModifiedBy>WPS_1733806454</cp:lastModifiedBy>
  <cp:revision>627</cp:revision>
  <dcterms:created xsi:type="dcterms:W3CDTF">2019-05-28T07:00:00Z</dcterms:created>
  <dcterms:modified xsi:type="dcterms:W3CDTF">2026-01-21T05:26:13Z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4475D3452C174421BCA3ADF4A393AC0C</vt:lpwstr>
  </property>
</Properties>
</file>